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42266aa1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42266aa1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are many versions of the scientific method, choose the one your students are most familiar with.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 3 of course has no real answer, the intention is to stimulate discussion.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42266aa12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42266aa12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the steps of the scientific method with the class.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Allot extra time as needed, depending on the students’ proficiency.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this represented as a cycle?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42266aa12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42266aa12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Previously we focused</a:t>
            </a:r>
            <a:r>
              <a:rPr lang="en">
                <a:solidFill>
                  <a:schemeClr val="dk1"/>
                </a:solidFill>
              </a:rPr>
              <a:t> on the first two steps of this process, as we try our hand at investigating a mysterious phenomenon that happened recently in coastal waters.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344084fab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344084fa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Now we are going to focus on the next step of the process: gathering data.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Ask students: Why do you think it’s important to do research about what is already know, before conducting an experiment?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Some possible answers: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 see if experiment has already been conducted.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 find out previous experimental procedures that might be applicable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 stimulate ideas about variables that may need to be controlled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42266aa12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42266aa12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2d7b7ffed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2d7b7ffed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will take a full class period or more depending on the level of research you want the students to conduct.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This is an excellent opportunity to review trusted sources, scholarly journals, citations, and more, if time and teacher inclination allow.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would also work well as a group project.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344084fab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344084fab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Review the conventions of hypotheses. Often students have been taught a specific format for hypotheses, for example: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chemeClr val="dk1"/>
                </a:solidFill>
              </a:rPr>
              <a:t>“I think that…”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chemeClr val="dk1"/>
                </a:solidFill>
              </a:rPr>
              <a:t>“If _________, then _________”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2d7b7ffed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2d7b7ffed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2d7b7ffed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2d7b7ffed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good opportunity to review independent vs dependent variables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344084fab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344084fab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2d7b7ffed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2d7b7ffed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344084fab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344084fab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3a9b1d550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3a9b1d550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191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191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191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191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191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191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191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191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4425" y="94400"/>
            <a:ext cx="9072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b="1" i="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0" y="708925"/>
            <a:ext cx="43554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2" type="body"/>
          </p:nvPr>
        </p:nvSpPr>
        <p:spPr>
          <a:xfrm>
            <a:off x="34425" y="1150950"/>
            <a:ext cx="4355400" cy="39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735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735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8735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8735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8735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8735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8735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873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3" type="body"/>
          </p:nvPr>
        </p:nvSpPr>
        <p:spPr>
          <a:xfrm>
            <a:off x="4751075" y="708925"/>
            <a:ext cx="43929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0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4" type="body"/>
          </p:nvPr>
        </p:nvSpPr>
        <p:spPr>
          <a:xfrm>
            <a:off x="4751075" y="1150950"/>
            <a:ext cx="4392900" cy="39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10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810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810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810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810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810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810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595959"/>
                </a:solidFill>
              </a:defRPr>
            </a:lvl1pPr>
            <a:lvl2pPr lvl="1">
              <a:buNone/>
              <a:defRPr sz="1300">
                <a:solidFill>
                  <a:srgbClr val="595959"/>
                </a:solidFill>
              </a:defRPr>
            </a:lvl2pPr>
            <a:lvl3pPr lvl="2">
              <a:buNone/>
              <a:defRPr sz="1300">
                <a:solidFill>
                  <a:srgbClr val="595959"/>
                </a:solidFill>
              </a:defRPr>
            </a:lvl3pPr>
            <a:lvl4pPr lvl="3">
              <a:buNone/>
              <a:defRPr sz="1300">
                <a:solidFill>
                  <a:srgbClr val="595959"/>
                </a:solidFill>
              </a:defRPr>
            </a:lvl4pPr>
            <a:lvl5pPr lvl="4">
              <a:buNone/>
              <a:defRPr sz="1300">
                <a:solidFill>
                  <a:srgbClr val="595959"/>
                </a:solidFill>
              </a:defRPr>
            </a:lvl5pPr>
            <a:lvl6pPr lvl="5">
              <a:buNone/>
              <a:defRPr sz="1300">
                <a:solidFill>
                  <a:srgbClr val="595959"/>
                </a:solidFill>
              </a:defRPr>
            </a:lvl6pPr>
            <a:lvl7pPr lvl="6">
              <a:buNone/>
              <a:defRPr sz="1300">
                <a:solidFill>
                  <a:srgbClr val="595959"/>
                </a:solidFill>
              </a:defRPr>
            </a:lvl7pPr>
            <a:lvl8pPr lvl="7">
              <a:buNone/>
              <a:defRPr sz="1300">
                <a:solidFill>
                  <a:srgbClr val="595959"/>
                </a:solidFill>
              </a:defRPr>
            </a:lvl8pPr>
            <a:lvl9pPr lvl="8">
              <a:buNone/>
              <a:defRPr sz="1300">
                <a:solidFill>
                  <a:srgbClr val="595959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CAN breeze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1328166" y="971550"/>
            <a:ext cx="6487800" cy="2364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59595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" name="Google Shape;26;p5"/>
          <p:cNvSpPr txBox="1"/>
          <p:nvPr>
            <p:ph type="ctrTitle"/>
          </p:nvPr>
        </p:nvSpPr>
        <p:spPr>
          <a:xfrm>
            <a:off x="1322921" y="1142999"/>
            <a:ext cx="6498300" cy="12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000"/>
              <a:buFont typeface="Noto Sans Symbols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1322921" y="2474259"/>
            <a:ext cx="6498300" cy="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30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Noto Sans Symbols"/>
              <a:buNone/>
              <a:defRPr b="0" i="0" sz="36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None/>
              <a:defRPr b="0" i="0" sz="22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549275" y="1802358"/>
            <a:ext cx="80565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549275" y="2802004"/>
            <a:ext cx="80565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700"/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n Breeze" type="clipArtAndTx">
  <p:cSld name="CLIPART_AND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457200" y="208360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36" name="Google Shape;36;p7"/>
          <p:cNvSpPr/>
          <p:nvPr>
            <p:ph idx="2" type="clipArt"/>
          </p:nvPr>
        </p:nvSpPr>
        <p:spPr>
          <a:xfrm>
            <a:off x="457200" y="1200150"/>
            <a:ext cx="4038600" cy="3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3556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685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42900" lvl="2" marL="9779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68300" lvl="3" marL="1270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1549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21209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24003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2692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4648200" y="1200150"/>
            <a:ext cx="4038600" cy="3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5085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Noto Sans Symbols"/>
              <a:buChar char="●"/>
              <a:defRPr b="0" i="0" sz="33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3815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300"/>
              <a:buFont typeface="Noto Sans Symbols"/>
              <a:buChar char="●"/>
              <a:defRPr b="0" i="0" sz="31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2545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100"/>
              <a:buFont typeface="Noto Sans Symbols"/>
              <a:buChar char="●"/>
              <a:defRPr b="0" i="0" sz="29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1275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1275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1275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1275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1275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1275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Picture">
  <p:cSld name="Title Slide with Pictur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ctrTitle"/>
          </p:nvPr>
        </p:nvSpPr>
        <p:spPr>
          <a:xfrm>
            <a:off x="363538" y="2514601"/>
            <a:ext cx="84168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43" name="Google Shape;43;p8"/>
          <p:cNvSpPr txBox="1"/>
          <p:nvPr>
            <p:ph idx="1" type="subTitle"/>
          </p:nvPr>
        </p:nvSpPr>
        <p:spPr>
          <a:xfrm>
            <a:off x="363538" y="3578272"/>
            <a:ext cx="8416800" cy="7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None/>
              <a:defRPr b="0" i="0" sz="22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8"/>
          <p:cNvSpPr/>
          <p:nvPr>
            <p:ph idx="2" type="pic"/>
          </p:nvPr>
        </p:nvSpPr>
        <p:spPr>
          <a:xfrm>
            <a:off x="370980" y="272653"/>
            <a:ext cx="8402100" cy="2127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  <a:defRPr b="0" i="0" sz="3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1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None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50" name="Google Shape;50;p9"/>
          <p:cNvSpPr txBox="1"/>
          <p:nvPr>
            <p:ph idx="1" type="body"/>
          </p:nvPr>
        </p:nvSpPr>
        <p:spPr>
          <a:xfrm>
            <a:off x="549275" y="1200151"/>
            <a:ext cx="3840600" cy="3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55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751071" y="1200151"/>
            <a:ext cx="3840600" cy="3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55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7" name="Google Shape;57;p10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type="title"/>
          </p:nvPr>
        </p:nvSpPr>
        <p:spPr>
          <a:xfrm>
            <a:off x="533399" y="458904"/>
            <a:ext cx="38406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61" name="Google Shape;61;p11"/>
          <p:cNvSpPr txBox="1"/>
          <p:nvPr>
            <p:ph idx="1" type="body"/>
          </p:nvPr>
        </p:nvSpPr>
        <p:spPr>
          <a:xfrm>
            <a:off x="4742824" y="276225"/>
            <a:ext cx="3840600" cy="41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83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683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683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683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683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idx="2" type="body"/>
          </p:nvPr>
        </p:nvSpPr>
        <p:spPr>
          <a:xfrm>
            <a:off x="533399" y="1340892"/>
            <a:ext cx="3840600" cy="27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3" name="Google Shape;63;p11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title"/>
          </p:nvPr>
        </p:nvSpPr>
        <p:spPr>
          <a:xfrm>
            <a:off x="533398" y="458904"/>
            <a:ext cx="4079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68" name="Google Shape;68;p12"/>
          <p:cNvSpPr txBox="1"/>
          <p:nvPr>
            <p:ph idx="1" type="body"/>
          </p:nvPr>
        </p:nvSpPr>
        <p:spPr>
          <a:xfrm>
            <a:off x="533398" y="1340892"/>
            <a:ext cx="4079400" cy="27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9" name="Google Shape;69;p12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2"/>
          <p:cNvSpPr/>
          <p:nvPr>
            <p:ph idx="2" type="pic"/>
          </p:nvPr>
        </p:nvSpPr>
        <p:spPr>
          <a:xfrm>
            <a:off x="5090617" y="269544"/>
            <a:ext cx="3657600" cy="3988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  <a:defRPr b="0" i="0" sz="3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1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None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75" name="Google Shape;75;p13"/>
          <p:cNvSpPr txBox="1"/>
          <p:nvPr>
            <p:ph idx="1" type="body"/>
          </p:nvPr>
        </p:nvSpPr>
        <p:spPr>
          <a:xfrm rot="5400000">
            <a:off x="2941651" y="-1192349"/>
            <a:ext cx="3257400" cy="80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Char char="●"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683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6" name="Google Shape;76;p13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7" name="Google Shape;77;p13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8" name="Google Shape;78;p13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>
            <p:ph type="title"/>
          </p:nvPr>
        </p:nvSpPr>
        <p:spPr>
          <a:xfrm rot="5400000">
            <a:off x="6041092" y="1604926"/>
            <a:ext cx="4181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81" name="Google Shape;81;p14"/>
          <p:cNvSpPr txBox="1"/>
          <p:nvPr>
            <p:ph idx="1" type="body"/>
          </p:nvPr>
        </p:nvSpPr>
        <p:spPr>
          <a:xfrm rot="5400000">
            <a:off x="1803450" y="-977924"/>
            <a:ext cx="4181400" cy="6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Char char="●"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683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2" name="Google Shape;82;p14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1pPr>
            <a:lvl2pPr indent="-31115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  <a:defRPr sz="2700"/>
            </a:lvl2pPr>
            <a:lvl3pPr indent="-3175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3pPr>
            <a:lvl4pPr indent="-317500" lvl="3" marL="1828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4pPr>
            <a:lvl5pPr indent="-317500" lvl="4" marL="2286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2800"/>
            </a:lvl5pPr>
            <a:lvl6pPr indent="-317500" lvl="5" marL="2743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6pPr>
            <a:lvl7pPr indent="-317500" lvl="6" marL="3200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7pPr>
            <a:lvl8pPr indent="-317500" lvl="7" marL="3657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2800"/>
            </a:lvl8pPr>
            <a:lvl9pPr indent="-317500" lvl="8" marL="4114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9pPr>
          </a:lstStyle>
          <a:p/>
        </p:txBody>
      </p:sp>
      <p:sp>
        <p:nvSpPr>
          <p:cNvPr id="88" name="Google Shape;88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434343"/>
                </a:solidFill>
              </a:defRPr>
            </a:lvl1pPr>
            <a:lvl2pPr lvl="1">
              <a:buNone/>
              <a:defRPr sz="1300">
                <a:solidFill>
                  <a:srgbClr val="434343"/>
                </a:solidFill>
              </a:defRPr>
            </a:lvl2pPr>
            <a:lvl3pPr lvl="2">
              <a:buNone/>
              <a:defRPr sz="1300">
                <a:solidFill>
                  <a:srgbClr val="434343"/>
                </a:solidFill>
              </a:defRPr>
            </a:lvl3pPr>
            <a:lvl4pPr lvl="3">
              <a:buNone/>
              <a:defRPr sz="1300">
                <a:solidFill>
                  <a:srgbClr val="434343"/>
                </a:solidFill>
              </a:defRPr>
            </a:lvl4pPr>
            <a:lvl5pPr lvl="4">
              <a:buNone/>
              <a:defRPr sz="1300">
                <a:solidFill>
                  <a:srgbClr val="434343"/>
                </a:solidFill>
              </a:defRPr>
            </a:lvl5pPr>
            <a:lvl6pPr lvl="5">
              <a:buNone/>
              <a:defRPr sz="1300">
                <a:solidFill>
                  <a:srgbClr val="434343"/>
                </a:solidFill>
              </a:defRPr>
            </a:lvl6pPr>
            <a:lvl7pPr lvl="6">
              <a:buNone/>
              <a:defRPr sz="1300">
                <a:solidFill>
                  <a:srgbClr val="434343"/>
                </a:solidFill>
              </a:defRPr>
            </a:lvl7pPr>
            <a:lvl8pPr lvl="7">
              <a:buNone/>
              <a:defRPr sz="1300">
                <a:solidFill>
                  <a:srgbClr val="434343"/>
                </a:solidFill>
              </a:defRPr>
            </a:lvl8pPr>
            <a:lvl9pPr lvl="8">
              <a:buNone/>
              <a:defRPr sz="1300">
                <a:solidFill>
                  <a:srgbClr val="434343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on left, text on right" type="twoColTx">
  <p:cSld name="TITLE_AND_TWO_COLUMN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over Content" type="txOverObj">
  <p:cSld name="TEXT_OVER_OBJEC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685800" y="457200"/>
            <a:ext cx="7772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685800" y="1485900"/>
            <a:ext cx="77724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6" name="Google Shape;96;p17"/>
          <p:cNvSpPr txBox="1"/>
          <p:nvPr>
            <p:ph idx="2" type="body"/>
          </p:nvPr>
        </p:nvSpPr>
        <p:spPr>
          <a:xfrm>
            <a:off x="685800" y="3086100"/>
            <a:ext cx="77724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7" name="Google Shape;97;p17"/>
          <p:cNvSpPr txBox="1"/>
          <p:nvPr>
            <p:ph idx="10" type="dt"/>
          </p:nvPr>
        </p:nvSpPr>
        <p:spPr>
          <a:xfrm>
            <a:off x="5791200" y="4803738"/>
            <a:ext cx="304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8" name="Google Shape;98;p17"/>
          <p:cNvSpPr txBox="1"/>
          <p:nvPr>
            <p:ph idx="11" type="ftr"/>
          </p:nvPr>
        </p:nvSpPr>
        <p:spPr>
          <a:xfrm>
            <a:off x="304800" y="4808136"/>
            <a:ext cx="3581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4343400" y="780131"/>
            <a:ext cx="457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457200" y="208360"/>
            <a:ext cx="8229600" cy="85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457200" y="1200150"/>
            <a:ext cx="4038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3" name="Google Shape;103;p18"/>
          <p:cNvSpPr txBox="1"/>
          <p:nvPr>
            <p:ph idx="2" type="body"/>
          </p:nvPr>
        </p:nvSpPr>
        <p:spPr>
          <a:xfrm>
            <a:off x="4648200" y="1200150"/>
            <a:ext cx="4038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4" name="Google Shape;104;p18"/>
          <p:cNvSpPr txBox="1"/>
          <p:nvPr>
            <p:ph idx="10" type="dt"/>
          </p:nvPr>
        </p:nvSpPr>
        <p:spPr>
          <a:xfrm>
            <a:off x="457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5" name="Google Shape;105;p18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6" name="Google Shape;106;p18"/>
          <p:cNvSpPr txBox="1"/>
          <p:nvPr>
            <p:ph idx="12" type="sldNum"/>
          </p:nvPr>
        </p:nvSpPr>
        <p:spPr>
          <a:xfrm>
            <a:off x="6553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wo objects on top, text on bottom" type="twoObjOverTx">
  <p:cSld name="TWO_OBJECTS_OVER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9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7.xml"/><Relationship Id="rId21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2.jp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0050" y="675275"/>
            <a:ext cx="9003900" cy="4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318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318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318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318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318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318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318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318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pic>
        <p:nvPicPr>
          <p:cNvPr id="8" name="Google Shape;8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49200" y="4540700"/>
            <a:ext cx="16002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875" y="4521650"/>
            <a:ext cx="107632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 txBox="1"/>
          <p:nvPr/>
        </p:nvSpPr>
        <p:spPr>
          <a:xfrm>
            <a:off x="457200" y="4572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								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ciencefriday.com/segments/vanishing-scallop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ctrTitle"/>
          </p:nvPr>
        </p:nvSpPr>
        <p:spPr>
          <a:xfrm>
            <a:off x="1322846" y="1403574"/>
            <a:ext cx="6498300" cy="12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Case Of The Vanishing Scallops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105600" y="71495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Aim</a:t>
            </a:r>
            <a:r>
              <a:rPr lang="en"/>
              <a:t>: How can we use the scientific method to solve the scallop mystery?</a:t>
            </a:r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104075" y="1586100"/>
            <a:ext cx="8932800" cy="3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7800" lvl="0" marL="35560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2400" u="sng"/>
              <a:t>Do Now</a:t>
            </a:r>
            <a:r>
              <a:rPr lang="en" sz="2400"/>
              <a:t>: With your group, brainstorm:</a:t>
            </a:r>
            <a:endParaRPr sz="2400"/>
          </a:p>
          <a:p>
            <a:pPr indent="-381000" lvl="0" marL="457200" rtl="0" algn="l">
              <a:spcBef>
                <a:spcPts val="200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What are the steps of the scientific method?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What is the purpose of the scientific method?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What do you think is the most important step of the scientific method?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>
            <p:ph type="title"/>
          </p:nvPr>
        </p:nvSpPr>
        <p:spPr>
          <a:xfrm rot="-5400000">
            <a:off x="-1460275" y="1809750"/>
            <a:ext cx="5143500" cy="152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205C77"/>
                </a:solidFill>
              </a:rPr>
              <a:t>The Scientific Method</a:t>
            </a:r>
            <a:endParaRPr sz="4300">
              <a:solidFill>
                <a:srgbClr val="205C77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>
            <p:ph type="title"/>
          </p:nvPr>
        </p:nvSpPr>
        <p:spPr>
          <a:xfrm rot="-5400000">
            <a:off x="-1460275" y="1809750"/>
            <a:ext cx="5143500" cy="152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205C77"/>
                </a:solidFill>
              </a:rPr>
              <a:t>The Scientific Method</a:t>
            </a:r>
            <a:endParaRPr sz="4300">
              <a:solidFill>
                <a:srgbClr val="205C77"/>
              </a:solidFill>
            </a:endParaRPr>
          </a:p>
        </p:txBody>
      </p:sp>
      <p:sp>
        <p:nvSpPr>
          <p:cNvPr id="134" name="Google Shape;134;p23"/>
          <p:cNvSpPr/>
          <p:nvPr/>
        </p:nvSpPr>
        <p:spPr>
          <a:xfrm rot="788063">
            <a:off x="4360773" y="20815"/>
            <a:ext cx="4581144" cy="1855119"/>
          </a:xfrm>
          <a:prstGeom prst="ellipse">
            <a:avLst/>
          </a:prstGeom>
          <a:noFill/>
          <a:ln cap="flat" cmpd="sng" w="76200">
            <a:solidFill>
              <a:srgbClr val="4C11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>
            <p:ph type="title"/>
          </p:nvPr>
        </p:nvSpPr>
        <p:spPr>
          <a:xfrm rot="-5400000">
            <a:off x="-1460275" y="1809750"/>
            <a:ext cx="5143500" cy="152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205C77"/>
                </a:solidFill>
              </a:rPr>
              <a:t>The Scientific Method</a:t>
            </a:r>
            <a:endParaRPr sz="4300">
              <a:solidFill>
                <a:srgbClr val="205C77"/>
              </a:solidFill>
            </a:endParaRPr>
          </a:p>
        </p:txBody>
      </p:sp>
      <p:sp>
        <p:nvSpPr>
          <p:cNvPr id="141" name="Google Shape;141;p24"/>
          <p:cNvSpPr/>
          <p:nvPr/>
        </p:nvSpPr>
        <p:spPr>
          <a:xfrm>
            <a:off x="6562073" y="1644293"/>
            <a:ext cx="3044700" cy="1854900"/>
          </a:xfrm>
          <a:prstGeom prst="ellipse">
            <a:avLst/>
          </a:prstGeom>
          <a:noFill/>
          <a:ln cap="flat" cmpd="sng" w="76200">
            <a:solidFill>
              <a:srgbClr val="4C11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2" name="Google Shape;142;p24"/>
          <p:cNvSpPr txBox="1"/>
          <p:nvPr/>
        </p:nvSpPr>
        <p:spPr>
          <a:xfrm>
            <a:off x="5193300" y="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>
            <a:off x="7064350" y="61320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type="title"/>
          </p:nvPr>
        </p:nvSpPr>
        <p:spPr>
          <a:xfrm>
            <a:off x="104075" y="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task:</a:t>
            </a:r>
            <a:endParaRPr/>
          </a:p>
        </p:txBody>
      </p:sp>
      <p:sp>
        <p:nvSpPr>
          <p:cNvPr id="149" name="Google Shape;149;p25"/>
          <p:cNvSpPr txBox="1"/>
          <p:nvPr>
            <p:ph idx="1" type="body"/>
          </p:nvPr>
        </p:nvSpPr>
        <p:spPr>
          <a:xfrm>
            <a:off x="211200" y="531875"/>
            <a:ext cx="89328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Over the next few class sessions, you will be designing a scientific experiment to solve an aspect of the the scallop mystery, for example: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-What is causing the die-off?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-How can it be prevented in the future?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-How is this impacting the surrounding ecosystem?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Scientific Method Step 3: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Gather Background Information</a:t>
            </a:r>
            <a:endParaRPr/>
          </a:p>
        </p:txBody>
      </p:sp>
      <p:sp>
        <p:nvSpPr>
          <p:cNvPr id="155" name="Google Shape;155;p26"/>
          <p:cNvSpPr txBox="1"/>
          <p:nvPr>
            <p:ph idx="1" type="body"/>
          </p:nvPr>
        </p:nvSpPr>
        <p:spPr>
          <a:xfrm>
            <a:off x="0" y="1158375"/>
            <a:ext cx="9144000" cy="39852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Select one of the questions you generated yesterday that will help you solve the mystery.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Use trusted sources to find answers.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i="1" lang="en"/>
              <a:t>(This is often called a literature review, although ours is abbreviated)</a:t>
            </a:r>
            <a:endParaRPr i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7"/>
          <p:cNvSpPr txBox="1"/>
          <p:nvPr>
            <p:ph type="title"/>
          </p:nvPr>
        </p:nvSpPr>
        <p:spPr>
          <a:xfrm rot="-5400000">
            <a:off x="-1460275" y="1809750"/>
            <a:ext cx="5143500" cy="152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205C77"/>
                </a:solidFill>
              </a:rPr>
              <a:t>The Scientific Method</a:t>
            </a:r>
            <a:endParaRPr sz="4300">
              <a:solidFill>
                <a:srgbClr val="205C77"/>
              </a:solidFill>
            </a:endParaRPr>
          </a:p>
        </p:txBody>
      </p:sp>
      <p:sp>
        <p:nvSpPr>
          <p:cNvPr id="162" name="Google Shape;162;p27"/>
          <p:cNvSpPr/>
          <p:nvPr/>
        </p:nvSpPr>
        <p:spPr>
          <a:xfrm>
            <a:off x="6275623" y="2814968"/>
            <a:ext cx="3044700" cy="1854900"/>
          </a:xfrm>
          <a:prstGeom prst="ellipse">
            <a:avLst/>
          </a:prstGeom>
          <a:noFill/>
          <a:ln cap="flat" cmpd="sng" w="76200">
            <a:solidFill>
              <a:srgbClr val="4C11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3" name="Google Shape;163;p27"/>
          <p:cNvSpPr txBox="1"/>
          <p:nvPr/>
        </p:nvSpPr>
        <p:spPr>
          <a:xfrm>
            <a:off x="5193300" y="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4" name="Google Shape;164;p27"/>
          <p:cNvSpPr txBox="1"/>
          <p:nvPr/>
        </p:nvSpPr>
        <p:spPr>
          <a:xfrm>
            <a:off x="7064350" y="61320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7851900" y="1942775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Scientific Method Step 4: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Formulate Hypothesis</a:t>
            </a:r>
            <a:endParaRPr/>
          </a:p>
        </p:txBody>
      </p:sp>
      <p:sp>
        <p:nvSpPr>
          <p:cNvPr id="171" name="Google Shape;171;p28"/>
          <p:cNvSpPr txBox="1"/>
          <p:nvPr>
            <p:ph idx="1" type="body"/>
          </p:nvPr>
        </p:nvSpPr>
        <p:spPr>
          <a:xfrm>
            <a:off x="0" y="1158375"/>
            <a:ext cx="9144000" cy="39852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i="1" lang="en" sz="2400"/>
              <a:t>Based on what they’ve read, students will create a testable hypothesis to explain why the scallops are vanishing.</a:t>
            </a:r>
            <a:endParaRPr i="1"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Hypotheses must include </a:t>
            </a:r>
            <a:r>
              <a:rPr b="1" i="1" lang="en"/>
              <a:t>predictions</a:t>
            </a:r>
            <a:r>
              <a:rPr lang="en"/>
              <a:t>: what will be an observable results during </a:t>
            </a:r>
            <a:r>
              <a:rPr lang="en" u="sng"/>
              <a:t>this experiment</a:t>
            </a:r>
            <a:r>
              <a:rPr lang="en"/>
              <a:t> if their hypothesis is correct?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/>
          <p:nvPr>
            <p:ph type="title"/>
          </p:nvPr>
        </p:nvSpPr>
        <p:spPr>
          <a:xfrm>
            <a:off x="34425" y="94400"/>
            <a:ext cx="9072000" cy="56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200"/>
              <a:t>Hypothesis vs. Prediction examples:</a:t>
            </a:r>
            <a:endParaRPr b="0" sz="3200"/>
          </a:p>
        </p:txBody>
      </p:sp>
      <p:sp>
        <p:nvSpPr>
          <p:cNvPr id="177" name="Google Shape;177;p29"/>
          <p:cNvSpPr txBox="1"/>
          <p:nvPr>
            <p:ph idx="1" type="body"/>
          </p:nvPr>
        </p:nvSpPr>
        <p:spPr>
          <a:xfrm>
            <a:off x="0" y="708925"/>
            <a:ext cx="4355400" cy="56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Hypothesis</a:t>
            </a:r>
            <a:endParaRPr/>
          </a:p>
        </p:txBody>
      </p:sp>
      <p:sp>
        <p:nvSpPr>
          <p:cNvPr id="178" name="Google Shape;178;p29"/>
          <p:cNvSpPr txBox="1"/>
          <p:nvPr>
            <p:ph idx="2" type="body"/>
          </p:nvPr>
        </p:nvSpPr>
        <p:spPr>
          <a:xfrm>
            <a:off x="0" y="1231463"/>
            <a:ext cx="4355400" cy="13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Plant growth depends on amount of sunlight.</a:t>
            </a:r>
            <a:endParaRPr/>
          </a:p>
        </p:txBody>
      </p:sp>
      <p:sp>
        <p:nvSpPr>
          <p:cNvPr id="179" name="Google Shape;179;p29"/>
          <p:cNvSpPr txBox="1"/>
          <p:nvPr>
            <p:ph idx="3" type="body"/>
          </p:nvPr>
        </p:nvSpPr>
        <p:spPr>
          <a:xfrm>
            <a:off x="4751075" y="708925"/>
            <a:ext cx="4392900" cy="56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Prediction</a:t>
            </a:r>
            <a:endParaRPr/>
          </a:p>
        </p:txBody>
      </p:sp>
      <p:sp>
        <p:nvSpPr>
          <p:cNvPr id="180" name="Google Shape;180;p29"/>
          <p:cNvSpPr txBox="1"/>
          <p:nvPr>
            <p:ph idx="4" type="body"/>
          </p:nvPr>
        </p:nvSpPr>
        <p:spPr>
          <a:xfrm>
            <a:off x="4296325" y="1150950"/>
            <a:ext cx="4847700" cy="15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 plants grown in sunlight during the experiment will be taller than those grown in the shade.</a:t>
            </a:r>
            <a:endParaRPr/>
          </a:p>
        </p:txBody>
      </p:sp>
      <p:sp>
        <p:nvSpPr>
          <p:cNvPr id="181" name="Google Shape;181;p29"/>
          <p:cNvSpPr txBox="1"/>
          <p:nvPr>
            <p:ph idx="2" type="body"/>
          </p:nvPr>
        </p:nvSpPr>
        <p:spPr>
          <a:xfrm>
            <a:off x="34425" y="2885900"/>
            <a:ext cx="4355400" cy="13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Climate change causes coral bleaching.</a:t>
            </a:r>
            <a:endParaRPr/>
          </a:p>
        </p:txBody>
      </p:sp>
      <p:sp>
        <p:nvSpPr>
          <p:cNvPr id="182" name="Google Shape;182;p29"/>
          <p:cNvSpPr txBox="1"/>
          <p:nvPr>
            <p:ph idx="4" type="body"/>
          </p:nvPr>
        </p:nvSpPr>
        <p:spPr>
          <a:xfrm>
            <a:off x="4296325" y="2804300"/>
            <a:ext cx="4847700" cy="15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Corals exposed to warmer temperatures will bleach at a higher rate than those exposed to control temperatures.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0"/>
          <p:cNvSpPr txBox="1"/>
          <p:nvPr>
            <p:ph type="title"/>
          </p:nvPr>
        </p:nvSpPr>
        <p:spPr>
          <a:xfrm rot="-5400000">
            <a:off x="-1460275" y="1809750"/>
            <a:ext cx="5143500" cy="152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205C77"/>
                </a:solidFill>
              </a:rPr>
              <a:t>The Scientific Method</a:t>
            </a:r>
            <a:endParaRPr sz="4300">
              <a:solidFill>
                <a:srgbClr val="205C77"/>
              </a:solidFill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4332798" y="3574643"/>
            <a:ext cx="3044700" cy="1854900"/>
          </a:xfrm>
          <a:prstGeom prst="ellipse">
            <a:avLst/>
          </a:prstGeom>
          <a:noFill/>
          <a:ln cap="flat" cmpd="sng" w="76200">
            <a:solidFill>
              <a:srgbClr val="4C11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5193300" y="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7064350" y="61320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7851900" y="1942775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7244625" y="312885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Scientific Method Step 5: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Experiment</a:t>
            </a:r>
            <a:endParaRPr/>
          </a:p>
        </p:txBody>
      </p:sp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0" y="1158375"/>
            <a:ext cx="9144000" cy="39852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Students will design an experiment, with an unlimited budget, to test their hypothesis.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2"/>
          <p:cNvSpPr txBox="1"/>
          <p:nvPr>
            <p:ph type="title"/>
          </p:nvPr>
        </p:nvSpPr>
        <p:spPr>
          <a:xfrm rot="-5400000">
            <a:off x="-1460275" y="1809750"/>
            <a:ext cx="5143500" cy="152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205C77"/>
                </a:solidFill>
              </a:rPr>
              <a:t>The Scientific Method</a:t>
            </a:r>
            <a:endParaRPr sz="4300">
              <a:solidFill>
                <a:srgbClr val="205C77"/>
              </a:solidFill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2041248" y="2768093"/>
            <a:ext cx="3044700" cy="1854900"/>
          </a:xfrm>
          <a:prstGeom prst="ellipse">
            <a:avLst/>
          </a:prstGeom>
          <a:noFill/>
          <a:ln cap="flat" cmpd="sng" w="76200">
            <a:solidFill>
              <a:srgbClr val="4C11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5193300" y="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7064350" y="61320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7851900" y="1942775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7244625" y="312885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5263425" y="3890850"/>
            <a:ext cx="84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✔</a:t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3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The Case Of The Vanishing Scallops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eeze Jenn MACAN">
  <a:themeElements>
    <a:clrScheme name="Breeze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