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ienceline.org/2023/08/long-islands-scallops-are-dying-out-scientists-are-hunting-for-answers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3a9b1d550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3a9b1d550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42266aa12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42266aa12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2d7b7ffed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2d7b7ffed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 some interesting facts about scallops to stimulate students’ curiosity.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example, they are among few bivalves that swim, and they have ~200 beautiful blue eyes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42266aa12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42266aa12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a class, students can brainstorm about the possible answers to these questions. They may think about other reasons why baymen harvest fewer scallops: new laws/ regulations? Lack of demand? Lower fishing effort?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goal here is that students learn not to take information at face value, but instead think more deeply and critically about the data.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2d7b7ffe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2d7b7ffe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should understand that the scallop population is decreasing.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students to brainstorm multiple impacts of the die-off: the video focuses on human impacts such as the economy, jobs, tourism.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Guide students toward environmental impacts as well: food sources for predators, removal of particulate matter, etc…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dcccea334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dcccea33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students to examine data table.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labelled on each axis?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the different colors </a:t>
            </a:r>
            <a:r>
              <a:rPr lang="en"/>
              <a:t>indicate</a:t>
            </a:r>
            <a:r>
              <a:rPr lang="en"/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trends do they notice?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it true for all states?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https://scienceline.org/2023/08/long-islands-scallops-are-dying-out-scientists-are-hunting-for-answers/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2d7b7ffed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2d7b7ffed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can be challenging for students.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important to let them productively struggle to create interesting questions about this problem.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will be inclined toward simplistic questions at first, ex “What is a scallop?” “Who made the video?”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Continue to push them towards questions focused on the die-off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are their predators? Has the predator population changed?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they eat? Have food resources changed?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type of environment do they like to live in? Has that changed?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aspects of water quality do they prefer? Has any of that changed?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3a9b1d550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3a9b1d550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448dcb66d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448dcb66d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191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191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191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191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191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191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191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191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4425" y="94400"/>
            <a:ext cx="9072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1" i="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0" y="708925"/>
            <a:ext cx="43554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2" type="body"/>
          </p:nvPr>
        </p:nvSpPr>
        <p:spPr>
          <a:xfrm>
            <a:off x="34425" y="1150950"/>
            <a:ext cx="4355400" cy="3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735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735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8735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8735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8735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8735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8735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873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3" type="body"/>
          </p:nvPr>
        </p:nvSpPr>
        <p:spPr>
          <a:xfrm>
            <a:off x="4751075" y="708925"/>
            <a:ext cx="43929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0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4" type="body"/>
          </p:nvPr>
        </p:nvSpPr>
        <p:spPr>
          <a:xfrm>
            <a:off x="4751075" y="1150950"/>
            <a:ext cx="4392900" cy="39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10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810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810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810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810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810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810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595959"/>
                </a:solidFill>
              </a:defRPr>
            </a:lvl1pPr>
            <a:lvl2pPr lvl="1">
              <a:buNone/>
              <a:defRPr sz="1300">
                <a:solidFill>
                  <a:srgbClr val="595959"/>
                </a:solidFill>
              </a:defRPr>
            </a:lvl2pPr>
            <a:lvl3pPr lvl="2">
              <a:buNone/>
              <a:defRPr sz="1300">
                <a:solidFill>
                  <a:srgbClr val="595959"/>
                </a:solidFill>
              </a:defRPr>
            </a:lvl3pPr>
            <a:lvl4pPr lvl="3">
              <a:buNone/>
              <a:defRPr sz="1300">
                <a:solidFill>
                  <a:srgbClr val="595959"/>
                </a:solidFill>
              </a:defRPr>
            </a:lvl4pPr>
            <a:lvl5pPr lvl="4">
              <a:buNone/>
              <a:defRPr sz="1300">
                <a:solidFill>
                  <a:srgbClr val="595959"/>
                </a:solidFill>
              </a:defRPr>
            </a:lvl5pPr>
            <a:lvl6pPr lvl="5">
              <a:buNone/>
              <a:defRPr sz="1300">
                <a:solidFill>
                  <a:srgbClr val="595959"/>
                </a:solidFill>
              </a:defRPr>
            </a:lvl6pPr>
            <a:lvl7pPr lvl="6">
              <a:buNone/>
              <a:defRPr sz="1300">
                <a:solidFill>
                  <a:srgbClr val="595959"/>
                </a:solidFill>
              </a:defRPr>
            </a:lvl7pPr>
            <a:lvl8pPr lvl="7">
              <a:buNone/>
              <a:defRPr sz="1300">
                <a:solidFill>
                  <a:srgbClr val="595959"/>
                </a:solidFill>
              </a:defRPr>
            </a:lvl8pPr>
            <a:lvl9pPr lvl="8">
              <a:buNone/>
              <a:defRPr sz="1300">
                <a:solidFill>
                  <a:srgbClr val="595959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CAN breeze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1328166" y="971550"/>
            <a:ext cx="6487800" cy="2364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59595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" name="Google Shape;26;p5"/>
          <p:cNvSpPr txBox="1"/>
          <p:nvPr>
            <p:ph type="ctrTitle"/>
          </p:nvPr>
        </p:nvSpPr>
        <p:spPr>
          <a:xfrm>
            <a:off x="1322921" y="1142999"/>
            <a:ext cx="6498300" cy="12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000"/>
              <a:buFont typeface="Noto Sans Symbols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1322921" y="2474259"/>
            <a:ext cx="6498300" cy="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Noto Sans Symbols"/>
              <a:buNone/>
              <a:defRPr b="0" i="0" sz="36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None/>
              <a:defRPr b="0" i="0" sz="22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549275" y="1802358"/>
            <a:ext cx="80565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549275" y="2802004"/>
            <a:ext cx="80565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700"/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n Breeze" type="clipArtAndTx">
  <p:cSld name="CLIPART_AND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457200" y="208360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36" name="Google Shape;36;p7"/>
          <p:cNvSpPr/>
          <p:nvPr>
            <p:ph idx="2" type="clipArt"/>
          </p:nvPr>
        </p:nvSpPr>
        <p:spPr>
          <a:xfrm>
            <a:off x="457200" y="1200150"/>
            <a:ext cx="4038600" cy="3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3556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685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42900" lvl="2" marL="9779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68300" lvl="3" marL="1270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1549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21209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24003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2692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648200" y="1200150"/>
            <a:ext cx="4038600" cy="3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5085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Noto Sans Symbols"/>
              <a:buChar char="●"/>
              <a:defRPr b="0" i="0" sz="33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3815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300"/>
              <a:buFont typeface="Noto Sans Symbols"/>
              <a:buChar char="●"/>
              <a:defRPr b="0" i="0" sz="31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2545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100"/>
              <a:buFont typeface="Noto Sans Symbols"/>
              <a:buChar char="●"/>
              <a:defRPr b="0" i="0" sz="29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1275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1275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1275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1275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1275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1275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Picture">
  <p:cSld name="Title Slide with Pictur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ctrTitle"/>
          </p:nvPr>
        </p:nvSpPr>
        <p:spPr>
          <a:xfrm>
            <a:off x="363538" y="2514601"/>
            <a:ext cx="84168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43" name="Google Shape;43;p8"/>
          <p:cNvSpPr txBox="1"/>
          <p:nvPr>
            <p:ph idx="1" type="subTitle"/>
          </p:nvPr>
        </p:nvSpPr>
        <p:spPr>
          <a:xfrm>
            <a:off x="363538" y="3578272"/>
            <a:ext cx="8416800" cy="7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None/>
              <a:defRPr b="0" i="0" sz="22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8"/>
          <p:cNvSpPr/>
          <p:nvPr>
            <p:ph idx="2" type="pic"/>
          </p:nvPr>
        </p:nvSpPr>
        <p:spPr>
          <a:xfrm>
            <a:off x="370980" y="272653"/>
            <a:ext cx="8402100" cy="2127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  <a:defRPr b="0" i="0" sz="3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1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None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50" name="Google Shape;50;p9"/>
          <p:cNvSpPr txBox="1"/>
          <p:nvPr>
            <p:ph idx="1" type="body"/>
          </p:nvPr>
        </p:nvSpPr>
        <p:spPr>
          <a:xfrm>
            <a:off x="549275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55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751071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55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7" name="Google Shape;57;p10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type="title"/>
          </p:nvPr>
        </p:nvSpPr>
        <p:spPr>
          <a:xfrm>
            <a:off x="533399" y="458904"/>
            <a:ext cx="38406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61" name="Google Shape;61;p11"/>
          <p:cNvSpPr txBox="1"/>
          <p:nvPr>
            <p:ph idx="1" type="body"/>
          </p:nvPr>
        </p:nvSpPr>
        <p:spPr>
          <a:xfrm>
            <a:off x="4742824" y="276225"/>
            <a:ext cx="3840600" cy="41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83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683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683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683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683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2" type="body"/>
          </p:nvPr>
        </p:nvSpPr>
        <p:spPr>
          <a:xfrm>
            <a:off x="533399" y="1340892"/>
            <a:ext cx="3840600" cy="27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3" name="Google Shape;63;p11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533398" y="458904"/>
            <a:ext cx="4079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533398" y="1340892"/>
            <a:ext cx="4079400" cy="27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9" name="Google Shape;69;p12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2"/>
          <p:cNvSpPr/>
          <p:nvPr>
            <p:ph idx="2" type="pic"/>
          </p:nvPr>
        </p:nvSpPr>
        <p:spPr>
          <a:xfrm>
            <a:off x="5090617" y="269544"/>
            <a:ext cx="3657600" cy="3988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  <a:defRPr b="0" i="0" sz="3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1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None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75" name="Google Shape;75;p13"/>
          <p:cNvSpPr txBox="1"/>
          <p:nvPr>
            <p:ph idx="1" type="body"/>
          </p:nvPr>
        </p:nvSpPr>
        <p:spPr>
          <a:xfrm rot="5400000">
            <a:off x="2941651" y="-1192349"/>
            <a:ext cx="3257400" cy="80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Char char="●"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683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6" name="Google Shape;76;p13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7" name="Google Shape;77;p13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>
            <p:ph type="title"/>
          </p:nvPr>
        </p:nvSpPr>
        <p:spPr>
          <a:xfrm rot="5400000">
            <a:off x="6041092" y="1604926"/>
            <a:ext cx="4181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81" name="Google Shape;81;p14"/>
          <p:cNvSpPr txBox="1"/>
          <p:nvPr>
            <p:ph idx="1" type="body"/>
          </p:nvPr>
        </p:nvSpPr>
        <p:spPr>
          <a:xfrm rot="5400000">
            <a:off x="1803450" y="-977924"/>
            <a:ext cx="4181400" cy="6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Char char="●"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683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2" name="Google Shape;82;p14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1pPr>
            <a:lvl2pPr indent="-3111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  <a:defRPr sz="2700"/>
            </a:lvl2pPr>
            <a:lvl3pPr indent="-3175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3pPr>
            <a:lvl4pPr indent="-317500" lvl="3" marL="1828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4pPr>
            <a:lvl5pPr indent="-317500" lvl="4" marL="2286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2800"/>
            </a:lvl5pPr>
            <a:lvl6pPr indent="-317500" lvl="5" marL="2743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6pPr>
            <a:lvl7pPr indent="-317500" lvl="6" marL="3200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7pPr>
            <a:lvl8pPr indent="-317500" lvl="7" marL="3657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2800"/>
            </a:lvl8pPr>
            <a:lvl9pPr indent="-317500" lvl="8" marL="4114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9pPr>
          </a:lstStyle>
          <a:p/>
        </p:txBody>
      </p:sp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434343"/>
                </a:solidFill>
              </a:defRPr>
            </a:lvl1pPr>
            <a:lvl2pPr lvl="1">
              <a:buNone/>
              <a:defRPr sz="1300">
                <a:solidFill>
                  <a:srgbClr val="434343"/>
                </a:solidFill>
              </a:defRPr>
            </a:lvl2pPr>
            <a:lvl3pPr lvl="2">
              <a:buNone/>
              <a:defRPr sz="1300">
                <a:solidFill>
                  <a:srgbClr val="434343"/>
                </a:solidFill>
              </a:defRPr>
            </a:lvl3pPr>
            <a:lvl4pPr lvl="3">
              <a:buNone/>
              <a:defRPr sz="1300">
                <a:solidFill>
                  <a:srgbClr val="434343"/>
                </a:solidFill>
              </a:defRPr>
            </a:lvl4pPr>
            <a:lvl5pPr lvl="4">
              <a:buNone/>
              <a:defRPr sz="1300">
                <a:solidFill>
                  <a:srgbClr val="434343"/>
                </a:solidFill>
              </a:defRPr>
            </a:lvl5pPr>
            <a:lvl6pPr lvl="5">
              <a:buNone/>
              <a:defRPr sz="1300">
                <a:solidFill>
                  <a:srgbClr val="434343"/>
                </a:solidFill>
              </a:defRPr>
            </a:lvl6pPr>
            <a:lvl7pPr lvl="6">
              <a:buNone/>
              <a:defRPr sz="1300">
                <a:solidFill>
                  <a:srgbClr val="434343"/>
                </a:solidFill>
              </a:defRPr>
            </a:lvl7pPr>
            <a:lvl8pPr lvl="7">
              <a:buNone/>
              <a:defRPr sz="1300">
                <a:solidFill>
                  <a:srgbClr val="434343"/>
                </a:solidFill>
              </a:defRPr>
            </a:lvl8pPr>
            <a:lvl9pPr lvl="8">
              <a:buNone/>
              <a:defRPr sz="1300">
                <a:solidFill>
                  <a:srgbClr val="434343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on left, text on right" type="twoColTx">
  <p:cSld name="TITLE_AND_TWO_COLUMN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over Content" type="txOverObj">
  <p:cSld name="TEXT_OVER_OBJEC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685800" y="457200"/>
            <a:ext cx="7772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685800" y="1485900"/>
            <a:ext cx="77724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6" name="Google Shape;96;p17"/>
          <p:cNvSpPr txBox="1"/>
          <p:nvPr>
            <p:ph idx="2" type="body"/>
          </p:nvPr>
        </p:nvSpPr>
        <p:spPr>
          <a:xfrm>
            <a:off x="685800" y="3086100"/>
            <a:ext cx="77724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idx="10" type="dt"/>
          </p:nvPr>
        </p:nvSpPr>
        <p:spPr>
          <a:xfrm>
            <a:off x="5791200" y="4803738"/>
            <a:ext cx="304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8" name="Google Shape;98;p17"/>
          <p:cNvSpPr txBox="1"/>
          <p:nvPr>
            <p:ph idx="11" type="ftr"/>
          </p:nvPr>
        </p:nvSpPr>
        <p:spPr>
          <a:xfrm>
            <a:off x="304800" y="4808136"/>
            <a:ext cx="3581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4343400" y="780131"/>
            <a:ext cx="457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457200" y="208360"/>
            <a:ext cx="8229600" cy="8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457200" y="1200150"/>
            <a:ext cx="4038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3" name="Google Shape;103;p18"/>
          <p:cNvSpPr txBox="1"/>
          <p:nvPr>
            <p:ph idx="2" type="body"/>
          </p:nvPr>
        </p:nvSpPr>
        <p:spPr>
          <a:xfrm>
            <a:off x="4648200" y="1200150"/>
            <a:ext cx="4038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4" name="Google Shape;104;p18"/>
          <p:cNvSpPr txBox="1"/>
          <p:nvPr>
            <p:ph idx="10" type="dt"/>
          </p:nvPr>
        </p:nvSpPr>
        <p:spPr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5" name="Google Shape;105;p18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6" name="Google Shape;106;p18"/>
          <p:cNvSpPr txBox="1"/>
          <p:nvPr>
            <p:ph idx="12" type="sldNum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wo objects on top, text on bottom" type="twoObjOverTx">
  <p:cSld name="TWO_OBJECTS_OVER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7.xml"/><Relationship Id="rId21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3.png"/><Relationship Id="rId2" Type="http://schemas.openxmlformats.org/officeDocument/2006/relationships/image" Target="../media/image1.png"/><Relationship Id="rId3" Type="http://schemas.openxmlformats.org/officeDocument/2006/relationships/image" Target="../media/image5.jp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0050" y="675275"/>
            <a:ext cx="9003900" cy="4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318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318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318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318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318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318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318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318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pic>
        <p:nvPicPr>
          <p:cNvPr id="8" name="Google Shape;8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49200" y="4540700"/>
            <a:ext cx="16002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875" y="4521650"/>
            <a:ext cx="107632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 txBox="1"/>
          <p:nvPr/>
        </p:nvSpPr>
        <p:spPr>
          <a:xfrm>
            <a:off x="457200" y="4572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								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9yGWqbxFBFc" TargetMode="External"/><Relationship Id="rId4" Type="http://schemas.openxmlformats.org/officeDocument/2006/relationships/image" Target="../media/image7.jpg"/><Relationship Id="rId5" Type="http://schemas.openxmlformats.org/officeDocument/2006/relationships/hyperlink" Target="http://www.youtube.com/watch?v=tLByRoBMZuI" TargetMode="External"/><Relationship Id="rId6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wS0fkHnDtAM" TargetMode="External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sciencefriday.com/segments/vanishing-scallops/" TargetMode="External"/><Relationship Id="rId4" Type="http://schemas.openxmlformats.org/officeDocument/2006/relationships/hyperlink" Target="https://www.sciencefriday.com/segments/vanishing-scallops/" TargetMode="External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theoxygenproject.com/post/the-sudden-death-of-long-island-scallops/" TargetMode="External"/><Relationship Id="rId4" Type="http://schemas.openxmlformats.org/officeDocument/2006/relationships/image" Target="../media/image9.png"/><Relationship Id="rId5" Type="http://schemas.openxmlformats.org/officeDocument/2006/relationships/hyperlink" Target="https://www.nytimes.com/2019/11/07/nyregion/peconic-bay-scallop-season.html" TargetMode="External"/><Relationship Id="rId6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ctrTitle"/>
          </p:nvPr>
        </p:nvSpPr>
        <p:spPr>
          <a:xfrm>
            <a:off x="1322846" y="1403574"/>
            <a:ext cx="6498300" cy="12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Case Of The Vanishing Scallops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ctrTitle"/>
          </p:nvPr>
        </p:nvSpPr>
        <p:spPr>
          <a:xfrm>
            <a:off x="1322921" y="1142999"/>
            <a:ext cx="6498300" cy="12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1</a:t>
            </a:r>
            <a:endParaRPr/>
          </a:p>
        </p:txBody>
      </p:sp>
      <p:sp>
        <p:nvSpPr>
          <p:cNvPr id="121" name="Google Shape;121;p21"/>
          <p:cNvSpPr txBox="1"/>
          <p:nvPr>
            <p:ph idx="1" type="subTitle"/>
          </p:nvPr>
        </p:nvSpPr>
        <p:spPr>
          <a:xfrm>
            <a:off x="1322921" y="2474259"/>
            <a:ext cx="6498300" cy="68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/>
              <a:t>Aim</a:t>
            </a:r>
            <a:r>
              <a:rPr lang="en" sz="2400"/>
              <a:t>: How can we solve “The Case of the Vanishing Scallops”?</a:t>
            </a:r>
            <a:endParaRPr sz="2400"/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77800" lvl="0" marL="35560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u="sng"/>
              <a:t>Do Now</a:t>
            </a:r>
            <a:r>
              <a:rPr lang="en"/>
              <a:t>:  </a:t>
            </a:r>
            <a:r>
              <a:rPr lang="en"/>
              <a:t>Plot the data shown on your worksheet.</a:t>
            </a:r>
            <a:endParaRPr/>
          </a:p>
          <a:p>
            <a:pPr indent="-177800" lvl="0" marL="35560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What are THREE things you notice based on the information from the graph?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subject: Bay Scallops!</a:t>
            </a:r>
            <a:endParaRPr/>
          </a:p>
        </p:txBody>
      </p:sp>
      <p:pic>
        <p:nvPicPr>
          <p:cNvPr descr="There are around 350 species of Scallops (members of the Pectinidae family) worldwide." id="133" name="Google Shape;133;p23" title="Swimming scallop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825" y="1097297"/>
            <a:ext cx="4627825" cy="26031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n't become mesmerized by the iridescent blue eyes of the scallop.  These pretty blue eyes enable it to detect danger from a potential predator by sensing light, dark and motion.  If danger is near, the scallop can swim away by clapping its shells together and live to tell the tale.Video: Mike Patricio, CCE - SCMELC" id="134" name="Google Shape;134;p23" title="Eyes of the Bay Scallop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1097300"/>
            <a:ext cx="4627825" cy="260315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>
            <p:ph type="title"/>
          </p:nvPr>
        </p:nvSpPr>
        <p:spPr>
          <a:xfrm>
            <a:off x="211200" y="3904725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Argopecten irradians</a:t>
            </a:r>
            <a:endParaRPr i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0" y="205750"/>
            <a:ext cx="9144000" cy="6516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more deeply about the data:</a:t>
            </a:r>
            <a:endParaRPr/>
          </a:p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r>
              <a:rPr lang="en" sz="2400"/>
              <a:t>. </a:t>
            </a:r>
            <a:r>
              <a:rPr lang="en" sz="2400"/>
              <a:t>What does “scallop harvest” mean? Who harvests scallops? For what purpose?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/>
              <a:t>3</a:t>
            </a:r>
            <a:r>
              <a:rPr lang="en" sz="2400"/>
              <a:t>. Does a changing scallop harvest necessarily imply a decline in the scallop population? What else, besides declining population, could result in smaller harvests?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/>
              <a:t>4</a:t>
            </a:r>
            <a:r>
              <a:rPr lang="en" sz="2400"/>
              <a:t>. What additional information would you need to determine if lower scallop harvest were due to declining populations of scallops?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>
            <p:ph type="title"/>
          </p:nvPr>
        </p:nvSpPr>
        <p:spPr>
          <a:xfrm>
            <a:off x="0" y="0"/>
            <a:ext cx="9144000" cy="1034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Scientific Method Step 1: 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Make Observations/ Identify the Problem</a:t>
            </a:r>
            <a:endParaRPr sz="3200"/>
          </a:p>
        </p:txBody>
      </p:sp>
      <p:sp>
        <p:nvSpPr>
          <p:cNvPr id="147" name="Google Shape;147;p25"/>
          <p:cNvSpPr txBox="1"/>
          <p:nvPr>
            <p:ph idx="1" type="body"/>
          </p:nvPr>
        </p:nvSpPr>
        <p:spPr>
          <a:xfrm>
            <a:off x="0" y="909125"/>
            <a:ext cx="9144000" cy="1034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What are people noticing about scallop populations? 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Why does this matter?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he experts say the adult scallops have died or are dying in mass amounts after spawning earlier this year." id="148" name="Google Shape;148;p25" title="Shellfish experts warn of scallop die-off in the Peconic Bay for third year in a row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575" y="1943525"/>
            <a:ext cx="5688839" cy="319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6"/>
          <p:cNvPicPr preferRelativeResize="0"/>
          <p:nvPr/>
        </p:nvPicPr>
        <p:blipFill rotWithShape="1">
          <a:blip r:embed="rId3">
            <a:alphaModFix/>
          </a:blip>
          <a:srcRect b="0" l="4085" r="0" t="0"/>
          <a:stretch/>
        </p:blipFill>
        <p:spPr>
          <a:xfrm>
            <a:off x="780550" y="0"/>
            <a:ext cx="75829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</a:t>
            </a:r>
            <a:r>
              <a:rPr lang="en"/>
              <a:t>sk Interesting Questions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7"/>
          <p:cNvSpPr txBox="1"/>
          <p:nvPr>
            <p:ph idx="1" type="body"/>
          </p:nvPr>
        </p:nvSpPr>
        <p:spPr>
          <a:xfrm>
            <a:off x="151475" y="1010050"/>
            <a:ext cx="4139400" cy="38508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Think about what you just watched.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Generate a list of questions </a:t>
            </a:r>
            <a:r>
              <a:rPr b="1" lang="en"/>
              <a:t>about the scallop die-off</a:t>
            </a:r>
            <a:r>
              <a:rPr lang="en"/>
              <a:t>,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consider </a:t>
            </a:r>
            <a:r>
              <a:rPr i="1" lang="en"/>
              <a:t>at least</a:t>
            </a:r>
            <a:r>
              <a:rPr lang="en"/>
              <a:t> 1 for each of the traditional question words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0875" y="1071175"/>
            <a:ext cx="4853119" cy="398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How have researchers tried to address this issue?</a:t>
            </a:r>
            <a:endParaRPr sz="2400"/>
          </a:p>
        </p:txBody>
      </p:sp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341275" y="857400"/>
            <a:ext cx="8337300" cy="4286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The Case Of The Vanishing Scallops</a:t>
            </a:r>
            <a:r>
              <a:rPr lang="en"/>
              <a:t> </a:t>
            </a:r>
            <a:endParaRPr/>
          </a:p>
        </p:txBody>
      </p:sp>
      <p:pic>
        <p:nvPicPr>
          <p:cNvPr id="167" name="Google Shape;167;p2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20217" l="0" r="0" t="0"/>
          <a:stretch/>
        </p:blipFill>
        <p:spPr>
          <a:xfrm>
            <a:off x="341275" y="428700"/>
            <a:ext cx="8079251" cy="410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Supplemental Reading</a:t>
            </a:r>
            <a:endParaRPr/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3775" y="857399"/>
            <a:ext cx="4944949" cy="242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857400"/>
            <a:ext cx="4605640" cy="242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eeze Jenn MACAN">
  <a:themeElements>
    <a:clrScheme name="Breeze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