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413749-9B34-46C4-914B-4CA77ED7BA71}">
  <a:tblStyle styleId="{D1413749-9B34-46C4-914B-4CA77ED7BA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2DA514D-486F-4E3A-B1E9-8FFE9C041DD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mar.de/en/discover/ocean-for-climate-prot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eefusa.org/resource/ocean-acidification-infographic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19cb6dae23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19cb6dae23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19cb6dae2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19cb6dae2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19cb6dae2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19cb6dae2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Now, an important ecosystem service of the ocean is the sequestering of CO2, and while the ocean has built in buffering capacities, the increasing atmospheric CO2 is overtaxing the system.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https://www.geomar.de/en/discover/ocean-for-climate-protection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19cb6dae2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19cb6dae2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19cb6dae2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19cb6dae2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19cb6dae23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19cb6dae23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 adapted from NJ </a:t>
            </a:r>
            <a:r>
              <a:rPr lang="en"/>
              <a:t>Sea Grant</a:t>
            </a:r>
            <a:r>
              <a:rPr lang="en"/>
              <a:t>: https://njseagrant.org/wp-content/uploads/2014/02/Ocean-Acidification.pdf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19cb6dae23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19cb6dae23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19cb6dae23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19cb6dae23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19cb6dae23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19cb6dae23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19cb6dae23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19cb6dae23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19cb6dae23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19cb6dae23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19cb6dae23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19cb6dae23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19cb6dae23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19cb6dae23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19cb6dae23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19cb6dae23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19cb6dae23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19cb6dae23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what’s the relationship between CO2 and pH?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Water plus carbon dioxide combine to produce carbonic acid.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https://www.neefusa.org/resource/ocean-acidification-infographic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19cb6dae23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19cb6dae23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Carbonic acid is a weak acid, so what’s the big deal?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Well it combines with Carbonate, which is typically used by shelled animals to make calcium carbonate.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credit: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https://www.neefusa.org/resource/ocean-acidification-infographic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19cb6dae23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19cb6dae23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19cb6dae23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19cb6dae23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19cb6dae23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19cb6dae23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19cb6dae23_0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19cb6dae23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19cb6dae23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19cb6dae23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19cb6dae23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19cb6dae23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19cb6dae23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19cb6dae23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191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191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191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191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191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191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191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191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4425" y="94400"/>
            <a:ext cx="9072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1" i="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0" y="708925"/>
            <a:ext cx="43554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Noto Sans Symbols"/>
              <a:buNone/>
              <a:defRPr b="1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2" type="body"/>
          </p:nvPr>
        </p:nvSpPr>
        <p:spPr>
          <a:xfrm>
            <a:off x="34425" y="1150950"/>
            <a:ext cx="4355400" cy="3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73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735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8735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8735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8735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8735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8735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873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500"/>
              <a:buFont typeface="Noto Sans Symbols"/>
              <a:buChar char="●"/>
              <a:defRPr b="0" i="0" sz="25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3" type="body"/>
          </p:nvPr>
        </p:nvSpPr>
        <p:spPr>
          <a:xfrm>
            <a:off x="4751075" y="708925"/>
            <a:ext cx="43929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0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4" type="body"/>
          </p:nvPr>
        </p:nvSpPr>
        <p:spPr>
          <a:xfrm>
            <a:off x="4751075" y="1150950"/>
            <a:ext cx="4392900" cy="39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10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810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810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8100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810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810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810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rgbClr val="205C7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595959"/>
                </a:solidFill>
              </a:defRPr>
            </a:lvl1pPr>
            <a:lvl2pPr lvl="1">
              <a:buNone/>
              <a:defRPr sz="1300">
                <a:solidFill>
                  <a:srgbClr val="595959"/>
                </a:solidFill>
              </a:defRPr>
            </a:lvl2pPr>
            <a:lvl3pPr lvl="2">
              <a:buNone/>
              <a:defRPr sz="1300">
                <a:solidFill>
                  <a:srgbClr val="595959"/>
                </a:solidFill>
              </a:defRPr>
            </a:lvl3pPr>
            <a:lvl4pPr lvl="3">
              <a:buNone/>
              <a:defRPr sz="1300">
                <a:solidFill>
                  <a:srgbClr val="595959"/>
                </a:solidFill>
              </a:defRPr>
            </a:lvl4pPr>
            <a:lvl5pPr lvl="4">
              <a:buNone/>
              <a:defRPr sz="1300">
                <a:solidFill>
                  <a:srgbClr val="595959"/>
                </a:solidFill>
              </a:defRPr>
            </a:lvl5pPr>
            <a:lvl6pPr lvl="5">
              <a:buNone/>
              <a:defRPr sz="1300">
                <a:solidFill>
                  <a:srgbClr val="595959"/>
                </a:solidFill>
              </a:defRPr>
            </a:lvl6pPr>
            <a:lvl7pPr lvl="6">
              <a:buNone/>
              <a:defRPr sz="1300">
                <a:solidFill>
                  <a:srgbClr val="595959"/>
                </a:solidFill>
              </a:defRPr>
            </a:lvl7pPr>
            <a:lvl8pPr lvl="7">
              <a:buNone/>
              <a:defRPr sz="1300">
                <a:solidFill>
                  <a:srgbClr val="595959"/>
                </a:solidFill>
              </a:defRPr>
            </a:lvl8pPr>
            <a:lvl9pPr lvl="8">
              <a:buNone/>
              <a:defRPr sz="1300">
                <a:solidFill>
                  <a:srgbClr val="595959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CAN breeze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1328166" y="971550"/>
            <a:ext cx="6487800" cy="2364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" name="Google Shape;26;p5"/>
          <p:cNvSpPr txBox="1"/>
          <p:nvPr>
            <p:ph type="ctrTitle"/>
          </p:nvPr>
        </p:nvSpPr>
        <p:spPr>
          <a:xfrm>
            <a:off x="1322921" y="1142999"/>
            <a:ext cx="6498300" cy="12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00"/>
              <a:buFont typeface="Noto Sans Symbols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1322921" y="2474259"/>
            <a:ext cx="6498300" cy="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549275" y="1802358"/>
            <a:ext cx="80565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549275" y="2802004"/>
            <a:ext cx="80565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700"/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600"/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n Breeze" type="clipArtAndTx">
  <p:cSld name="CLIPART_AND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457200" y="208360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36" name="Google Shape;36;p7"/>
          <p:cNvSpPr/>
          <p:nvPr>
            <p:ph idx="2" type="clipArt"/>
          </p:nvPr>
        </p:nvSpPr>
        <p:spPr>
          <a:xfrm>
            <a:off x="457200" y="1200150"/>
            <a:ext cx="40386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3556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685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42900" lvl="2" marL="9779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68300" lvl="3" marL="12700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1549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21209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24003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2692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3000"/>
              <a:buFont typeface="Noto Sans Symbols"/>
              <a:buChar char="●"/>
              <a:defRPr b="0" i="0" sz="3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648200" y="1200150"/>
            <a:ext cx="40386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5085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Noto Sans Symbols"/>
              <a:buChar char="●"/>
              <a:defRPr b="0" i="0" sz="33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381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300"/>
              <a:buFont typeface="Noto Sans Symbols"/>
              <a:buChar char="●"/>
              <a:defRPr b="0" i="0" sz="31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2545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100"/>
              <a:buFont typeface="Noto Sans Symbols"/>
              <a:buChar char="●"/>
              <a:defRPr b="0" i="0" sz="29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1275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1275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1275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1275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1275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1275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900"/>
              <a:buFont typeface="Noto Sans Symbols"/>
              <a:buChar char="●"/>
              <a:defRPr b="0" i="0" sz="27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Picture">
  <p:cSld name="Title Slide with Pictur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ctrTitle"/>
          </p:nvPr>
        </p:nvSpPr>
        <p:spPr>
          <a:xfrm>
            <a:off x="363538" y="2514601"/>
            <a:ext cx="84168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43" name="Google Shape;43;p8"/>
          <p:cNvSpPr txBox="1"/>
          <p:nvPr>
            <p:ph idx="1" type="subTitle"/>
          </p:nvPr>
        </p:nvSpPr>
        <p:spPr>
          <a:xfrm>
            <a:off x="363538" y="3578272"/>
            <a:ext cx="8416800" cy="7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ctr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8"/>
          <p:cNvSpPr/>
          <p:nvPr>
            <p:ph idx="2" type="pic"/>
          </p:nvPr>
        </p:nvSpPr>
        <p:spPr>
          <a:xfrm>
            <a:off x="370980" y="272653"/>
            <a:ext cx="8402100" cy="2127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1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50" name="Google Shape;50;p9"/>
          <p:cNvSpPr txBox="1"/>
          <p:nvPr>
            <p:ph idx="1" type="body"/>
          </p:nvPr>
        </p:nvSpPr>
        <p:spPr>
          <a:xfrm>
            <a:off x="549275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55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751071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spcBef>
                <a:spcPts val="1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55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7" name="Google Shape;57;p10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533399" y="458904"/>
            <a:ext cx="38406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4742824" y="276225"/>
            <a:ext cx="3840600" cy="41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683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55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683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683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683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683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2" type="body"/>
          </p:nvPr>
        </p:nvSpPr>
        <p:spPr>
          <a:xfrm>
            <a:off x="533399" y="1340892"/>
            <a:ext cx="3840600" cy="27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3" name="Google Shape;63;p11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533398" y="458904"/>
            <a:ext cx="4079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533398" y="1340892"/>
            <a:ext cx="4079400" cy="27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None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228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228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2286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228600" lvl="6" marL="32004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2286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228600" lvl="8" marL="4114800" marR="0" rtl="0" algn="l">
              <a:spcBef>
                <a:spcPts val="200"/>
              </a:spcBef>
              <a:spcAft>
                <a:spcPts val="0"/>
              </a:spcAft>
              <a:buClr>
                <a:srgbClr val="6DB7D7"/>
              </a:buClr>
              <a:buSzPts val="1000"/>
              <a:buFont typeface="Noto Sans Symbols"/>
              <a:buNone/>
              <a:defRPr b="0" i="0" sz="9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2"/>
          <p:cNvSpPr/>
          <p:nvPr>
            <p:ph idx="2" type="pic"/>
          </p:nvPr>
        </p:nvSpPr>
        <p:spPr>
          <a:xfrm>
            <a:off x="5090617" y="269544"/>
            <a:ext cx="3657600" cy="3988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98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3500"/>
              <a:buFont typeface="Noto Sans Symbols"/>
              <a:buNone/>
              <a:defRPr b="0" i="0" sz="3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3100"/>
              <a:buFont typeface="Noto Sans Symbols"/>
              <a:buNone/>
              <a:defRPr b="0" i="0" sz="2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None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75" name="Google Shape;75;p13"/>
          <p:cNvSpPr txBox="1"/>
          <p:nvPr>
            <p:ph idx="1" type="body"/>
          </p:nvPr>
        </p:nvSpPr>
        <p:spPr>
          <a:xfrm rot="5400000">
            <a:off x="2941651" y="-1192349"/>
            <a:ext cx="3257400" cy="80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Char char="●"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683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type="title"/>
          </p:nvPr>
        </p:nvSpPr>
        <p:spPr>
          <a:xfrm rot="5400000">
            <a:off x="6041092" y="1604926"/>
            <a:ext cx="4181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Source Sans Pro"/>
              <a:buNone/>
              <a:defRPr b="0" i="0" sz="4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81" name="Google Shape;81;p14"/>
          <p:cNvSpPr txBox="1"/>
          <p:nvPr>
            <p:ph idx="1" type="body"/>
          </p:nvPr>
        </p:nvSpPr>
        <p:spPr>
          <a:xfrm rot="5400000">
            <a:off x="1803450" y="-977924"/>
            <a:ext cx="4181400" cy="6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00"/>
              <a:buFont typeface="Noto Sans Symbols"/>
              <a:buChar char="●"/>
              <a:defRPr b="0" i="0" sz="24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Noto Sans Symbols"/>
              <a:buChar char="●"/>
              <a:defRPr b="0" i="0" sz="22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683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6DB7D7"/>
              </a:buClr>
              <a:buSzPts val="20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0" type="dt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1" type="ftr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1pPr>
            <a:lvl2pPr indent="-3111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 sz="2700"/>
            </a:lvl2pPr>
            <a:lvl3pPr indent="-3175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3pPr>
            <a:lvl4pPr indent="-3175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4pPr>
            <a:lvl5pPr indent="-3175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2800"/>
            </a:lvl5pPr>
            <a:lvl6pPr indent="-3175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6pPr>
            <a:lvl7pPr indent="-3175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2800"/>
            </a:lvl7pPr>
            <a:lvl8pPr indent="-3175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2800"/>
            </a:lvl8pPr>
            <a:lvl9pPr indent="-3175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2800"/>
            </a:lvl9pPr>
          </a:lstStyle>
          <a:p/>
        </p:txBody>
      </p:sp>
      <p:sp>
        <p:nvSpPr>
          <p:cNvPr id="88" name="Google Shape;88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434343"/>
                </a:solidFill>
              </a:defRPr>
            </a:lvl1pPr>
            <a:lvl2pPr lvl="1">
              <a:buNone/>
              <a:defRPr sz="1300">
                <a:solidFill>
                  <a:srgbClr val="434343"/>
                </a:solidFill>
              </a:defRPr>
            </a:lvl2pPr>
            <a:lvl3pPr lvl="2">
              <a:buNone/>
              <a:defRPr sz="1300">
                <a:solidFill>
                  <a:srgbClr val="434343"/>
                </a:solidFill>
              </a:defRPr>
            </a:lvl3pPr>
            <a:lvl4pPr lvl="3">
              <a:buNone/>
              <a:defRPr sz="1300">
                <a:solidFill>
                  <a:srgbClr val="434343"/>
                </a:solidFill>
              </a:defRPr>
            </a:lvl4pPr>
            <a:lvl5pPr lvl="4">
              <a:buNone/>
              <a:defRPr sz="1300">
                <a:solidFill>
                  <a:srgbClr val="434343"/>
                </a:solidFill>
              </a:defRPr>
            </a:lvl5pPr>
            <a:lvl6pPr lvl="5">
              <a:buNone/>
              <a:defRPr sz="1300">
                <a:solidFill>
                  <a:srgbClr val="434343"/>
                </a:solidFill>
              </a:defRPr>
            </a:lvl6pPr>
            <a:lvl7pPr lvl="6">
              <a:buNone/>
              <a:defRPr sz="1300">
                <a:solidFill>
                  <a:srgbClr val="434343"/>
                </a:solidFill>
              </a:defRPr>
            </a:lvl7pPr>
            <a:lvl8pPr lvl="7">
              <a:buNone/>
              <a:defRPr sz="1300">
                <a:solidFill>
                  <a:srgbClr val="434343"/>
                </a:solidFill>
              </a:defRPr>
            </a:lvl8pPr>
            <a:lvl9pPr lvl="8">
              <a:buNone/>
              <a:defRPr sz="1300">
                <a:solidFill>
                  <a:srgbClr val="434343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on left, text on right" type="twoColTx">
  <p:cSld name="TITLE_AND_TWO_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over Content" type="txOverObj">
  <p:cSld name="TEXT_OVER_OBJEC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685800" y="457200"/>
            <a:ext cx="7772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685800" y="1485900"/>
            <a:ext cx="7772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6" name="Google Shape;96;p17"/>
          <p:cNvSpPr txBox="1"/>
          <p:nvPr>
            <p:ph idx="2" type="body"/>
          </p:nvPr>
        </p:nvSpPr>
        <p:spPr>
          <a:xfrm>
            <a:off x="685800" y="3086100"/>
            <a:ext cx="77724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idx="10" type="dt"/>
          </p:nvPr>
        </p:nvSpPr>
        <p:spPr>
          <a:xfrm>
            <a:off x="5791200" y="4803738"/>
            <a:ext cx="304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idx="11" type="ftr"/>
          </p:nvPr>
        </p:nvSpPr>
        <p:spPr>
          <a:xfrm>
            <a:off x="304800" y="4808136"/>
            <a:ext cx="3581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4343400" y="780131"/>
            <a:ext cx="457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457200" y="208360"/>
            <a:ext cx="8229600" cy="8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9pPr>
          </a:lstStyle>
          <a:p/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457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3" name="Google Shape;103;p18"/>
          <p:cNvSpPr txBox="1"/>
          <p:nvPr>
            <p:ph idx="2" type="body"/>
          </p:nvPr>
        </p:nvSpPr>
        <p:spPr>
          <a:xfrm>
            <a:off x="4648200" y="1200150"/>
            <a:ext cx="4038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020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B75640"/>
              </a:buClr>
              <a:buSzPts val="14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rgbClr val="B29D00"/>
              </a:buClr>
              <a:buSzPts val="130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4" name="Google Shape;104;p18"/>
          <p:cNvSpPr txBox="1"/>
          <p:nvPr>
            <p:ph idx="10" type="dt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5" name="Google Shape;105;p18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6" name="Google Shape;106;p18"/>
          <p:cNvSpPr txBox="1"/>
          <p:nvPr>
            <p:ph idx="12" type="sldNum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wo objects on top, text on bottom" type="twoObjOverTx">
  <p:cSld name="TWO_OBJECTS_OVER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idx="10" type="dt"/>
          </p:nvPr>
        </p:nvSpPr>
        <p:spPr>
          <a:xfrm>
            <a:off x="457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1" type="ftr"/>
          </p:nvPr>
        </p:nvSpPr>
        <p:spPr>
          <a:xfrm>
            <a:off x="3124200" y="4683919"/>
            <a:ext cx="2895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9"/>
          <p:cNvSpPr txBox="1"/>
          <p:nvPr>
            <p:ph idx="12" type="sldNum"/>
          </p:nvPr>
        </p:nvSpPr>
        <p:spPr>
          <a:xfrm>
            <a:off x="6553200" y="4683919"/>
            <a:ext cx="21336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7.xml"/><Relationship Id="rId21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5.png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0050" y="80675"/>
            <a:ext cx="9003900" cy="5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Source Sans Pro"/>
              <a:buNone/>
              <a:defRPr b="0" i="0" sz="3600" u="none" cap="none" strike="noStrik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0050" y="675275"/>
            <a:ext cx="90039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20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4318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431800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4318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431800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4318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4318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4318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○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4318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Noto Sans Symbols"/>
              <a:buChar char="■"/>
              <a:defRPr b="0" i="0" sz="3200" u="none" cap="none" strike="no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49200" y="4540700"/>
            <a:ext cx="16002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875" y="4521650"/>
            <a:ext cx="10763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/>
        </p:nvSpPr>
        <p:spPr>
          <a:xfrm>
            <a:off x="457200" y="4572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								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65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ctrTitle"/>
          </p:nvPr>
        </p:nvSpPr>
        <p:spPr>
          <a:xfrm>
            <a:off x="1322921" y="1142999"/>
            <a:ext cx="6498300" cy="12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Chemistry of Ocean Acidification</a:t>
            </a:r>
            <a:endParaRPr/>
          </a:p>
        </p:txBody>
      </p:sp>
      <p:sp>
        <p:nvSpPr>
          <p:cNvPr id="116" name="Google Shape;116;p20"/>
          <p:cNvSpPr txBox="1"/>
          <p:nvPr>
            <p:ph idx="1" type="subTitle"/>
          </p:nvPr>
        </p:nvSpPr>
        <p:spPr>
          <a:xfrm>
            <a:off x="1322921" y="2474259"/>
            <a:ext cx="6498300" cy="68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0"/>
          <p:cNvSpPr txBox="1"/>
          <p:nvPr>
            <p:ph idx="12" type="sldNum"/>
          </p:nvPr>
        </p:nvSpPr>
        <p:spPr>
          <a:xfrm>
            <a:off x="8527229" y="4706750"/>
            <a:ext cx="361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ctrTitle"/>
          </p:nvPr>
        </p:nvSpPr>
        <p:spPr>
          <a:xfrm>
            <a:off x="1322921" y="1142999"/>
            <a:ext cx="6498300" cy="12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1</a:t>
            </a:r>
            <a:endParaRPr/>
          </a:p>
        </p:txBody>
      </p:sp>
      <p:sp>
        <p:nvSpPr>
          <p:cNvPr id="123" name="Google Shape;123;p21"/>
          <p:cNvSpPr txBox="1"/>
          <p:nvPr>
            <p:ph idx="1" type="subTitle"/>
          </p:nvPr>
        </p:nvSpPr>
        <p:spPr>
          <a:xfrm>
            <a:off x="1322921" y="2474259"/>
            <a:ext cx="6498300" cy="68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Combustion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u="sng"/>
              <a:t>Aim</a:t>
            </a:r>
            <a:r>
              <a:rPr lang="en" sz="3300"/>
              <a:t>: How can we demonstrate how the combustion of fossil fuels changes the ocean’s pH?</a:t>
            </a:r>
            <a:endParaRPr sz="3300"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0" y="1219125"/>
            <a:ext cx="9144000" cy="39243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u="sng"/>
              <a:t>Do Now</a:t>
            </a:r>
            <a:r>
              <a:rPr lang="en"/>
              <a:t>: What do you think combustion means?</a:t>
            </a:r>
            <a:endParaRPr/>
          </a:p>
        </p:txBody>
      </p:sp>
      <p:sp>
        <p:nvSpPr>
          <p:cNvPr id="130" name="Google Shape;130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039" y="2"/>
            <a:ext cx="822592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Combustion</a:t>
            </a:r>
            <a:endParaRPr/>
          </a:p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B</a:t>
            </a:r>
            <a:r>
              <a:rPr lang="en"/>
              <a:t>urning organic material in the presence of oxygen to produce heat energy, CO</a:t>
            </a:r>
            <a:r>
              <a:rPr baseline="-25000" lang="en"/>
              <a:t>2</a:t>
            </a:r>
            <a:r>
              <a:rPr lang="en"/>
              <a:t>, and water.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Examples: wood, paper, and fossil fuels (natural gas, oil, or coal).</a:t>
            </a:r>
            <a:endParaRPr/>
          </a:p>
        </p:txBody>
      </p:sp>
      <p:sp>
        <p:nvSpPr>
          <p:cNvPr id="142" name="Google Shape;142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1475" y="2928253"/>
            <a:ext cx="3341050" cy="22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Carbon Dioxide is released during combustion and fossil fuel burning.</a:t>
            </a:r>
            <a:endParaRPr/>
          </a:p>
        </p:txBody>
      </p:sp>
      <p:sp>
        <p:nvSpPr>
          <p:cNvPr id="149" name="Google Shape;149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0" name="Google Shape;150;p25" title="Your paragraph text.png"/>
          <p:cNvPicPr preferRelativeResize="0"/>
          <p:nvPr/>
        </p:nvPicPr>
        <p:blipFill rotWithShape="1">
          <a:blip r:embed="rId3">
            <a:alphaModFix/>
          </a:blip>
          <a:srcRect b="34433" l="0" r="0" t="39231"/>
          <a:stretch/>
        </p:blipFill>
        <p:spPr>
          <a:xfrm>
            <a:off x="740888" y="1394675"/>
            <a:ext cx="7662225" cy="252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105600" y="8539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we design an experiment to show that combustion releases CO</a:t>
            </a:r>
            <a:r>
              <a:rPr baseline="-25000" lang="en"/>
              <a:t>2</a:t>
            </a:r>
            <a:r>
              <a:rPr lang="en"/>
              <a:t>?</a:t>
            </a:r>
            <a:endParaRPr/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104075" y="1939925"/>
            <a:ext cx="8932800" cy="31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along!</a:t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1.	Label your two test tubes “air” and “combustion.”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2.	Pour approximately </a:t>
            </a:r>
            <a:r>
              <a:rPr lang="en"/>
              <a:t>5 mL</a:t>
            </a:r>
            <a:r>
              <a:rPr lang="en"/>
              <a:t> of dilute BTB into the test tube labeled “air.” Cap the test tube and shake for approximately 10 seconds. Observe the BTB solution. 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3. Record: Do you notice any color change?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along!</a:t>
            </a:r>
            <a:endParaRPr/>
          </a:p>
        </p:txBody>
      </p:sp>
      <p:sp>
        <p:nvSpPr>
          <p:cNvPr id="168" name="Google Shape;168;p28"/>
          <p:cNvSpPr txBox="1"/>
          <p:nvPr>
            <p:ph idx="1" type="body"/>
          </p:nvPr>
        </p:nvSpPr>
        <p:spPr>
          <a:xfrm>
            <a:off x="104075" y="652700"/>
            <a:ext cx="51105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4.	Now, light the candle.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5.	Uncap the test tube labeled “combustion” and hold it upside down above the flame for 10 seconds.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6.	While the test tube is still upside down, cap the test tube.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8450" y="818700"/>
            <a:ext cx="3465550" cy="3416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along!</a:t>
            </a:r>
            <a:endParaRPr/>
          </a:p>
        </p:txBody>
      </p: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104075" y="703325"/>
            <a:ext cx="5350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400"/>
              <a:t>7</a:t>
            </a:r>
            <a:r>
              <a:rPr lang="en" sz="2400"/>
              <a:t>.	Now we will try to add BTB without releasing the </a:t>
            </a:r>
            <a:r>
              <a:rPr lang="en" sz="2400"/>
              <a:t>combusted </a:t>
            </a:r>
            <a:r>
              <a:rPr lang="en" sz="2400"/>
              <a:t>air from the test tube. </a:t>
            </a:r>
            <a:endParaRPr sz="2400"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400"/>
              <a:t>Use your thumb to keep the top covered.  Move thumb slightly and quickly pour approximately 5 mL of dilute BTB solution into the test tube.</a:t>
            </a:r>
            <a:endParaRPr sz="2400"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400"/>
              <a:t>8.	Recap the “combustion” test tube and shake for approximately 10 seconds.</a:t>
            </a:r>
            <a:endParaRPr sz="2400"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176" name="Google Shape;1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4875" y="1423825"/>
            <a:ext cx="3634600" cy="243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along!</a:t>
            </a:r>
            <a:endParaRPr/>
          </a:p>
        </p:txBody>
      </p:sp>
      <p:sp>
        <p:nvSpPr>
          <p:cNvPr id="182" name="Google Shape;182;p30"/>
          <p:cNvSpPr txBox="1"/>
          <p:nvPr>
            <p:ph idx="1" type="body"/>
          </p:nvPr>
        </p:nvSpPr>
        <p:spPr>
          <a:xfrm>
            <a:off x="104075" y="881300"/>
            <a:ext cx="47370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9. </a:t>
            </a:r>
            <a:r>
              <a:rPr lang="en"/>
              <a:t>Compare the BTB in the test tube labeled “air” to the BTB in the test tube labeled “combustion.” Record your observations in your lab notebook.</a:t>
            </a:r>
            <a:endParaRPr/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4950" y="1014388"/>
            <a:ext cx="3731925" cy="3114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it out!</a:t>
            </a:r>
            <a:endParaRPr/>
          </a:p>
        </p:txBody>
      </p:sp>
      <p:sp>
        <p:nvSpPr>
          <p:cNvPr id="189" name="Google Shape;189;p31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Discuss the conclusion questions with your lab group.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Then respond individually ( your own words) on the lab sheet.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type="ctrTitle"/>
          </p:nvPr>
        </p:nvSpPr>
        <p:spPr>
          <a:xfrm>
            <a:off x="1322921" y="1142999"/>
            <a:ext cx="6498300" cy="12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2</a:t>
            </a:r>
            <a:endParaRPr/>
          </a:p>
        </p:txBody>
      </p:sp>
      <p:sp>
        <p:nvSpPr>
          <p:cNvPr id="195" name="Google Shape;195;p32"/>
          <p:cNvSpPr txBox="1"/>
          <p:nvPr>
            <p:ph idx="1" type="subTitle"/>
          </p:nvPr>
        </p:nvSpPr>
        <p:spPr>
          <a:xfrm>
            <a:off x="1322921" y="2474259"/>
            <a:ext cx="6498300" cy="68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Lego Build a Shell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title"/>
          </p:nvPr>
        </p:nvSpPr>
        <p:spPr>
          <a:xfrm>
            <a:off x="104075" y="711525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Aim: Why would smoke in the atmosphere cause a mollusk to have a thinner shell?</a:t>
            </a:r>
            <a:endParaRPr/>
          </a:p>
        </p:txBody>
      </p:sp>
      <p:sp>
        <p:nvSpPr>
          <p:cNvPr id="201" name="Google Shape;201;p33"/>
          <p:cNvSpPr txBox="1"/>
          <p:nvPr>
            <p:ph idx="1" type="body"/>
          </p:nvPr>
        </p:nvSpPr>
        <p:spPr>
          <a:xfrm>
            <a:off x="104075" y="1379300"/>
            <a:ext cx="8932800" cy="37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 u="sng"/>
              <a:t>Do Now</a:t>
            </a:r>
            <a:r>
              <a:rPr lang="en"/>
              <a:t>: What do you think? How can combustion eventually lead to changes in the physiology of </a:t>
            </a:r>
            <a:r>
              <a:rPr lang="en"/>
              <a:t>organisms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recap!</a:t>
            </a:r>
            <a:endParaRPr/>
          </a:p>
        </p:txBody>
      </p:sp>
      <p:sp>
        <p:nvSpPr>
          <p:cNvPr id="207" name="Google Shape;207;p34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Turn and talk to a partner: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How does </a:t>
            </a:r>
            <a:r>
              <a:rPr lang="en"/>
              <a:t>dissolving</a:t>
            </a:r>
            <a:r>
              <a:rPr lang="en"/>
              <a:t> CO</a:t>
            </a:r>
            <a:r>
              <a:rPr baseline="-25000" lang="en"/>
              <a:t>2</a:t>
            </a:r>
            <a:r>
              <a:rPr lang="en"/>
              <a:t> into water change the pH?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/>
          <p:nvPr>
            <p:ph type="title"/>
          </p:nvPr>
        </p:nvSpPr>
        <p:spPr>
          <a:xfrm>
            <a:off x="766038" y="0"/>
            <a:ext cx="7611900" cy="488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can CO</a:t>
            </a:r>
            <a:r>
              <a:rPr baseline="-25000" lang="en" sz="3000"/>
              <a:t>2</a:t>
            </a:r>
            <a:r>
              <a:rPr lang="en" sz="3000"/>
              <a:t> create change in the ocean’s pH? </a:t>
            </a:r>
            <a:endParaRPr sz="3000"/>
          </a:p>
        </p:txBody>
      </p:sp>
      <p:pic>
        <p:nvPicPr>
          <p:cNvPr id="213" name="Google Shape;2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524" y="578475"/>
            <a:ext cx="8115610" cy="456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type="title"/>
          </p:nvPr>
        </p:nvSpPr>
        <p:spPr>
          <a:xfrm>
            <a:off x="65825" y="0"/>
            <a:ext cx="9240300" cy="6222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How does carbonic acid create changes in ocean ecosystems?</a:t>
            </a:r>
            <a:endParaRPr sz="2700"/>
          </a:p>
        </p:txBody>
      </p:sp>
      <p:pic>
        <p:nvPicPr>
          <p:cNvPr id="219" name="Google Shape;21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788" y="622200"/>
            <a:ext cx="8754425" cy="447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"/>
          <p:cNvSpPr txBox="1"/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play a game!</a:t>
            </a:r>
            <a:endParaRPr/>
          </a:p>
        </p:txBody>
      </p:sp>
      <p:sp>
        <p:nvSpPr>
          <p:cNvPr id="225" name="Google Shape;225;p37"/>
          <p:cNvSpPr txBox="1"/>
          <p:nvPr>
            <p:ph idx="1" type="body"/>
          </p:nvPr>
        </p:nvSpPr>
        <p:spPr>
          <a:xfrm>
            <a:off x="0" y="857400"/>
            <a:ext cx="9144000" cy="42861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Today we’re going to play a game with LEGOs, to show how increased acidity “steals” carbonate that organisms need for their shells!</a:t>
            </a:r>
            <a:endParaRPr/>
          </a:p>
        </p:txBody>
      </p:sp>
      <p:sp>
        <p:nvSpPr>
          <p:cNvPr id="226" name="Google Shape;226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1" name="Google Shape;231;p38"/>
          <p:cNvGraphicFramePr/>
          <p:nvPr/>
        </p:nvGraphicFramePr>
        <p:xfrm>
          <a:off x="1389400" y="1086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{D1413749-9B34-46C4-914B-4CA77ED7BA71}</a:tableStyleId>
              </a:tblPr>
              <a:tblGrid>
                <a:gridCol w="2286000"/>
                <a:gridCol w="3438525"/>
              </a:tblGrid>
              <a:tr h="384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Lego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Ion/ molecule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9FC5E8"/>
                    </a:solidFill>
                  </a:tcPr>
                </a:tc>
              </a:tr>
              <a:tr h="726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0000"/>
                          </a:solidFill>
                        </a:rPr>
                        <a:t>H</a:t>
                      </a:r>
                      <a:r>
                        <a:rPr baseline="30000" lang="en" sz="1300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" sz="1300"/>
                        <a:t> (Hydrogen)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*amount determines pH of seawater</a:t>
                      </a:r>
                      <a:endParaRPr sz="1000"/>
                    </a:p>
                  </a:txBody>
                  <a:tcPr marT="63500" marB="63500" marR="63500" marL="63500"/>
                </a:tc>
              </a:tr>
              <a:tr h="726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164787" rtl="0" algn="l">
                        <a:lnSpc>
                          <a:spcPct val="1165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BF9000"/>
                          </a:solidFill>
                        </a:rPr>
                        <a:t>CO₃ </a:t>
                      </a:r>
                      <a:r>
                        <a:rPr lang="en" sz="1300"/>
                        <a:t>(Carbonate)</a:t>
                      </a:r>
                      <a:endParaRPr sz="1300"/>
                    </a:p>
                  </a:txBody>
                  <a:tcPr marT="63500" marB="63500" marR="63500" marL="63500"/>
                </a:tc>
              </a:tr>
              <a:tr h="726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164787" rtl="0" algn="l">
                        <a:lnSpc>
                          <a:spcPct val="1165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1155CC"/>
                          </a:solidFill>
                        </a:rPr>
                        <a:t>Ca</a:t>
                      </a:r>
                      <a:r>
                        <a:rPr baseline="30000" lang="en" sz="1300">
                          <a:solidFill>
                            <a:srgbClr val="1155CC"/>
                          </a:solidFill>
                        </a:rPr>
                        <a:t>+</a:t>
                      </a:r>
                      <a:r>
                        <a:rPr lang="en" sz="1300"/>
                        <a:t> (Calcium)</a:t>
                      </a:r>
                      <a:endParaRPr sz="1300"/>
                    </a:p>
                  </a:txBody>
                  <a:tcPr marT="63500" marB="63500" marR="63500" marL="63500"/>
                </a:tc>
              </a:tr>
              <a:tr h="726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1155CC"/>
                          </a:solidFill>
                        </a:rPr>
                        <a:t>Ca</a:t>
                      </a:r>
                      <a:r>
                        <a:rPr lang="en" sz="1300">
                          <a:solidFill>
                            <a:srgbClr val="BF9000"/>
                          </a:solidFill>
                        </a:rPr>
                        <a:t>CO</a:t>
                      </a:r>
                      <a:r>
                        <a:rPr baseline="-25000" lang="en" sz="1300">
                          <a:solidFill>
                            <a:srgbClr val="BF9000"/>
                          </a:solidFill>
                        </a:rPr>
                        <a:t>3</a:t>
                      </a:r>
                      <a:r>
                        <a:rPr baseline="-25000" lang="en" sz="1300"/>
                        <a:t>  </a:t>
                      </a:r>
                      <a:r>
                        <a:rPr lang="en" sz="1300"/>
                        <a:t>(Calcium Carbonate)</a:t>
                      </a:r>
                      <a:endParaRPr sz="1300"/>
                    </a:p>
                  </a:txBody>
                  <a:tcPr marT="63500" marB="63500" marR="63500" marL="63500"/>
                </a:tc>
              </a:tr>
              <a:tr h="726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rgbClr val="FF0000"/>
                          </a:solidFill>
                        </a:rPr>
                        <a:t>H</a:t>
                      </a:r>
                      <a:r>
                        <a:rPr lang="en" sz="1300">
                          <a:solidFill>
                            <a:srgbClr val="BF9000"/>
                          </a:solidFill>
                        </a:rPr>
                        <a:t>CO</a:t>
                      </a:r>
                      <a:r>
                        <a:rPr baseline="-25000" lang="en" sz="1300">
                          <a:solidFill>
                            <a:srgbClr val="BF9000"/>
                          </a:solidFill>
                        </a:rPr>
                        <a:t>3</a:t>
                      </a:r>
                      <a:r>
                        <a:rPr baseline="30000" lang="en" sz="1300">
                          <a:solidFill>
                            <a:srgbClr val="BF9000"/>
                          </a:solidFill>
                        </a:rPr>
                        <a:t>-   </a:t>
                      </a:r>
                      <a:r>
                        <a:rPr lang="en" sz="1300"/>
                        <a:t>(Bicarbonate) </a:t>
                      </a:r>
                      <a:endParaRPr sz="13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232" name="Google Shape;232;p38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LEGO represents a molecule!</a:t>
            </a:r>
            <a:endParaRPr/>
          </a:p>
        </p:txBody>
      </p:sp>
      <p:pic>
        <p:nvPicPr>
          <p:cNvPr id="233" name="Google Shape;2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156380">
            <a:off x="6212501" y="3803313"/>
            <a:ext cx="314325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4825" y="1687700"/>
            <a:ext cx="6191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12050" y="3789663"/>
            <a:ext cx="5810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4825" y="3118713"/>
            <a:ext cx="5238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1100" y="4529550"/>
            <a:ext cx="542925" cy="371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8"/>
          <p:cNvSpPr txBox="1"/>
          <p:nvPr>
            <p:ph idx="1" type="body"/>
          </p:nvPr>
        </p:nvSpPr>
        <p:spPr>
          <a:xfrm>
            <a:off x="148575" y="236000"/>
            <a:ext cx="8932800" cy="3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Which one represents an acid? </a:t>
            </a:r>
            <a:endParaRPr/>
          </a:p>
        </p:txBody>
      </p:sp>
      <p:sp>
        <p:nvSpPr>
          <p:cNvPr id="239" name="Google Shape;239;p38"/>
          <p:cNvSpPr/>
          <p:nvPr/>
        </p:nvSpPr>
        <p:spPr>
          <a:xfrm>
            <a:off x="2099350" y="1496300"/>
            <a:ext cx="1170300" cy="7335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0" name="Google Shape;240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24813" y="2457543"/>
            <a:ext cx="523875" cy="310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55300" y="3808075"/>
            <a:ext cx="51435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48700" y="4562888"/>
            <a:ext cx="51435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" name="Google Shape;247;p39"/>
          <p:cNvGraphicFramePr/>
          <p:nvPr/>
        </p:nvGraphicFramePr>
        <p:xfrm>
          <a:off x="357175" y="3333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{D2DA514D-486F-4E3A-B1E9-8FFE9C041DDF}</a:tableStyleId>
              </a:tblPr>
              <a:tblGrid>
                <a:gridCol w="4179100"/>
                <a:gridCol w="4179100"/>
              </a:tblGrid>
              <a:tr h="351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Possible pairs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NOT allowed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123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8" name="Google Shape;248;p39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Play!</a:t>
            </a:r>
            <a:endParaRPr/>
          </a:p>
        </p:txBody>
      </p:sp>
      <p:sp>
        <p:nvSpPr>
          <p:cNvPr id="249" name="Google Shape;249;p39"/>
          <p:cNvSpPr txBox="1"/>
          <p:nvPr>
            <p:ph idx="1" type="body"/>
          </p:nvPr>
        </p:nvSpPr>
        <p:spPr>
          <a:xfrm>
            <a:off x="104075" y="274075"/>
            <a:ext cx="8932800" cy="30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Your group has 60 seconds to take out ONE lego at a time</a:t>
            </a:r>
            <a:r>
              <a:rPr lang="en"/>
              <a:t> WITHOUT PEEKING!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i="1" lang="en"/>
              <a:t>Each</a:t>
            </a:r>
            <a:r>
              <a:rPr lang="en"/>
              <a:t> LEGO must be paired with a free one you have </a:t>
            </a:r>
            <a:r>
              <a:rPr lang="en"/>
              <a:t>selected</a:t>
            </a:r>
            <a:r>
              <a:rPr lang="en"/>
              <a:t> already. If it can’t be paired, you must wait until your next turn to draw again. </a:t>
            </a:r>
            <a:endParaRPr/>
          </a:p>
        </p:txBody>
      </p:sp>
      <p:pic>
        <p:nvPicPr>
          <p:cNvPr id="250" name="Google Shape;25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425" y="4502900"/>
            <a:ext cx="6191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0675" y="3782635"/>
            <a:ext cx="619125" cy="365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2251" y="3756524"/>
            <a:ext cx="619125" cy="36538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9"/>
          <p:cNvSpPr/>
          <p:nvPr/>
        </p:nvSpPr>
        <p:spPr>
          <a:xfrm>
            <a:off x="1095375" y="3821900"/>
            <a:ext cx="192900" cy="257100"/>
          </a:xfrm>
          <a:prstGeom prst="mathPlus">
            <a:avLst>
              <a:gd fmla="val 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54" name="Google Shape;254;p39"/>
          <p:cNvSpPr/>
          <p:nvPr/>
        </p:nvSpPr>
        <p:spPr>
          <a:xfrm>
            <a:off x="7441375" y="3821900"/>
            <a:ext cx="192900" cy="257100"/>
          </a:xfrm>
          <a:prstGeom prst="mathPlus">
            <a:avLst>
              <a:gd fmla="val 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55" name="Google Shape;255;p39"/>
          <p:cNvSpPr/>
          <p:nvPr/>
        </p:nvSpPr>
        <p:spPr>
          <a:xfrm>
            <a:off x="1114425" y="4567125"/>
            <a:ext cx="192900" cy="257100"/>
          </a:xfrm>
          <a:prstGeom prst="mathPlus">
            <a:avLst>
              <a:gd fmla="val 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56" name="Google Shape;25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3075" y="3793870"/>
            <a:ext cx="619125" cy="365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9863" y="3798681"/>
            <a:ext cx="514350" cy="303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5150" y="4350500"/>
            <a:ext cx="6191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4275" y="3749025"/>
            <a:ext cx="6191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3325" y="4383800"/>
            <a:ext cx="619125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9"/>
          <p:cNvSpPr/>
          <p:nvPr/>
        </p:nvSpPr>
        <p:spPr>
          <a:xfrm>
            <a:off x="7634275" y="4464800"/>
            <a:ext cx="192900" cy="257100"/>
          </a:xfrm>
          <a:prstGeom prst="mathPlus">
            <a:avLst>
              <a:gd fmla="val 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2" name="Google Shape;262;p39"/>
          <p:cNvSpPr/>
          <p:nvPr/>
        </p:nvSpPr>
        <p:spPr>
          <a:xfrm>
            <a:off x="5138725" y="3830025"/>
            <a:ext cx="192900" cy="257100"/>
          </a:xfrm>
          <a:prstGeom prst="mathPlus">
            <a:avLst>
              <a:gd fmla="val 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3" name="Google Shape;263;p39"/>
          <p:cNvSpPr/>
          <p:nvPr/>
        </p:nvSpPr>
        <p:spPr>
          <a:xfrm>
            <a:off x="5138725" y="4464800"/>
            <a:ext cx="192900" cy="257100"/>
          </a:xfrm>
          <a:prstGeom prst="mathPlus">
            <a:avLst>
              <a:gd fmla="val 0" name="adj1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64" name="Google Shape;26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4500" y="4407650"/>
            <a:ext cx="51435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7238" y="4440950"/>
            <a:ext cx="51435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538" y="4543275"/>
            <a:ext cx="51435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538" y="3812925"/>
            <a:ext cx="51435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1 (Pre-Industrial Era):</a:t>
            </a:r>
            <a:endParaRPr/>
          </a:p>
        </p:txBody>
      </p:sp>
      <p:sp>
        <p:nvSpPr>
          <p:cNvPr id="273" name="Google Shape;273;p40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Disconnect and place </a:t>
            </a:r>
            <a:r>
              <a:rPr lang="en">
                <a:highlight>
                  <a:srgbClr val="FFE599"/>
                </a:highlight>
              </a:rPr>
              <a:t>12 yellow</a:t>
            </a:r>
            <a:r>
              <a:rPr lang="en"/>
              <a:t>, </a:t>
            </a:r>
            <a:r>
              <a:rPr lang="en">
                <a:solidFill>
                  <a:schemeClr val="dk1"/>
                </a:solidFill>
                <a:highlight>
                  <a:srgbClr val="C9DAF8"/>
                </a:highlight>
              </a:rPr>
              <a:t>12 blue</a:t>
            </a:r>
            <a:r>
              <a:rPr lang="en"/>
              <a:t>, and </a:t>
            </a:r>
            <a:r>
              <a:rPr lang="en">
                <a:highlight>
                  <a:srgbClr val="EA9999"/>
                </a:highlight>
              </a:rPr>
              <a:t>2 red</a:t>
            </a:r>
            <a:r>
              <a:rPr lang="en"/>
              <a:t> Legos in a bag. 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Set timer for 60 seconds, proceed following rules above.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Record results in data table.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2 (Industrial Era):</a:t>
            </a:r>
            <a:endParaRPr/>
          </a:p>
        </p:txBody>
      </p:sp>
      <p:sp>
        <p:nvSpPr>
          <p:cNvPr id="279" name="Google Shape;279;p41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Disconnect and place </a:t>
            </a:r>
            <a:r>
              <a:rPr lang="en">
                <a:highlight>
                  <a:srgbClr val="FFE599"/>
                </a:highlight>
              </a:rPr>
              <a:t>12 yellow</a:t>
            </a:r>
            <a:r>
              <a:rPr lang="en"/>
              <a:t>, </a:t>
            </a:r>
            <a:r>
              <a:rPr lang="en">
                <a:solidFill>
                  <a:schemeClr val="dk1"/>
                </a:solidFill>
                <a:highlight>
                  <a:srgbClr val="C9DAF8"/>
                </a:highlight>
              </a:rPr>
              <a:t>12 blue</a:t>
            </a:r>
            <a:r>
              <a:rPr lang="en"/>
              <a:t>, and </a:t>
            </a:r>
            <a:r>
              <a:rPr lang="en">
                <a:highlight>
                  <a:srgbClr val="EA9999"/>
                </a:highlight>
              </a:rPr>
              <a:t>3</a:t>
            </a:r>
            <a:r>
              <a:rPr lang="en">
                <a:highlight>
                  <a:srgbClr val="EA9999"/>
                </a:highlight>
              </a:rPr>
              <a:t> red</a:t>
            </a:r>
            <a:r>
              <a:rPr lang="en"/>
              <a:t> Legos in a bag. 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Set timer for 60 seconds, proceed following rules above.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Record results in data table.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2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3 (Future scenario):</a:t>
            </a:r>
            <a:endParaRPr/>
          </a:p>
        </p:txBody>
      </p:sp>
      <p:sp>
        <p:nvSpPr>
          <p:cNvPr id="285" name="Google Shape;285;p42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Disconnect and place </a:t>
            </a:r>
            <a:r>
              <a:rPr lang="en">
                <a:highlight>
                  <a:srgbClr val="FFE599"/>
                </a:highlight>
              </a:rPr>
              <a:t>12 yellow</a:t>
            </a:r>
            <a:r>
              <a:rPr lang="en"/>
              <a:t>, </a:t>
            </a:r>
            <a:r>
              <a:rPr lang="en">
                <a:solidFill>
                  <a:schemeClr val="dk1"/>
                </a:solidFill>
                <a:highlight>
                  <a:srgbClr val="C9DAF8"/>
                </a:highlight>
              </a:rPr>
              <a:t>12 blue</a:t>
            </a:r>
            <a:r>
              <a:rPr lang="en"/>
              <a:t>, and </a:t>
            </a:r>
            <a:r>
              <a:rPr lang="en">
                <a:highlight>
                  <a:srgbClr val="EA9999"/>
                </a:highlight>
              </a:rPr>
              <a:t>6</a:t>
            </a:r>
            <a:r>
              <a:rPr lang="en">
                <a:highlight>
                  <a:srgbClr val="EA9999"/>
                </a:highlight>
              </a:rPr>
              <a:t> red</a:t>
            </a:r>
            <a:r>
              <a:rPr lang="en"/>
              <a:t> Legos in a bag. 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Set timer for 60 seconds, proceed following rules above.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Record results in data table.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3"/>
          <p:cNvSpPr txBox="1"/>
          <p:nvPr>
            <p:ph type="title"/>
          </p:nvPr>
        </p:nvSpPr>
        <p:spPr>
          <a:xfrm>
            <a:off x="104075" y="159800"/>
            <a:ext cx="89328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it out!</a:t>
            </a:r>
            <a:endParaRPr/>
          </a:p>
        </p:txBody>
      </p:sp>
      <p:sp>
        <p:nvSpPr>
          <p:cNvPr id="291" name="Google Shape;291;p43"/>
          <p:cNvSpPr txBox="1"/>
          <p:nvPr>
            <p:ph idx="1" type="body"/>
          </p:nvPr>
        </p:nvSpPr>
        <p:spPr>
          <a:xfrm>
            <a:off x="104075" y="881300"/>
            <a:ext cx="8932800" cy="421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Discuss the conclusion questions with your lab group.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"/>
              <a:t>Then respond individually (your own words) on the lab sheet.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eeze Jenn MACAN">
  <a:themeElements>
    <a:clrScheme name="Breeze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